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54"/>
  </p:notesMasterIdLst>
  <p:handoutMasterIdLst>
    <p:handoutMasterId r:id="rId55"/>
  </p:handoutMasterIdLst>
  <p:sldIdLst>
    <p:sldId id="303" r:id="rId6"/>
    <p:sldId id="256" r:id="rId7"/>
    <p:sldId id="257" r:id="rId8"/>
    <p:sldId id="327" r:id="rId9"/>
    <p:sldId id="321" r:id="rId10"/>
    <p:sldId id="322" r:id="rId11"/>
    <p:sldId id="306" r:id="rId12"/>
    <p:sldId id="323" r:id="rId13"/>
    <p:sldId id="319" r:id="rId14"/>
    <p:sldId id="308" r:id="rId15"/>
    <p:sldId id="259" r:id="rId16"/>
    <p:sldId id="264" r:id="rId17"/>
    <p:sldId id="265" r:id="rId18"/>
    <p:sldId id="309" r:id="rId19"/>
    <p:sldId id="324" r:id="rId20"/>
    <p:sldId id="287" r:id="rId21"/>
    <p:sldId id="266" r:id="rId22"/>
    <p:sldId id="311" r:id="rId23"/>
    <p:sldId id="304" r:id="rId24"/>
    <p:sldId id="305" r:id="rId25"/>
    <p:sldId id="288" r:id="rId26"/>
    <p:sldId id="270" r:id="rId27"/>
    <p:sldId id="273" r:id="rId28"/>
    <p:sldId id="283" r:id="rId29"/>
    <p:sldId id="274" r:id="rId30"/>
    <p:sldId id="275" r:id="rId31"/>
    <p:sldId id="290" r:id="rId32"/>
    <p:sldId id="328" r:id="rId33"/>
    <p:sldId id="329" r:id="rId34"/>
    <p:sldId id="291" r:id="rId35"/>
    <p:sldId id="292" r:id="rId36"/>
    <p:sldId id="293" r:id="rId37"/>
    <p:sldId id="294" r:id="rId38"/>
    <p:sldId id="296" r:id="rId39"/>
    <p:sldId id="281" r:id="rId40"/>
    <p:sldId id="282" r:id="rId41"/>
    <p:sldId id="261" r:id="rId42"/>
    <p:sldId id="262" r:id="rId43"/>
    <p:sldId id="325" r:id="rId44"/>
    <p:sldId id="263" r:id="rId45"/>
    <p:sldId id="312" r:id="rId46"/>
    <p:sldId id="326" r:id="rId47"/>
    <p:sldId id="258" r:id="rId48"/>
    <p:sldId id="317" r:id="rId49"/>
    <p:sldId id="313" r:id="rId50"/>
    <p:sldId id="314" r:id="rId51"/>
    <p:sldId id="315" r:id="rId52"/>
    <p:sldId id="31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31A"/>
    <a:srgbClr val="867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76" autoAdjust="0"/>
    <p:restoredTop sz="99578" autoAdjust="0"/>
  </p:normalViewPr>
  <p:slideViewPr>
    <p:cSldViewPr snapToGrid="0" snapToObjects="1">
      <p:cViewPr varScale="1">
        <p:scale>
          <a:sx n="82" d="100"/>
          <a:sy n="82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2" d="100"/>
          <a:sy n="142" d="100"/>
        </p:scale>
        <p:origin x="-416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7F6817-AEB0-4428-944D-AF6A7904AE9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05B7A4-6D0C-445C-8391-DF4B56D32D36}">
      <dgm:prSet phldrT="[Text]"/>
      <dgm:spPr/>
      <dgm:t>
        <a:bodyPr/>
        <a:lstStyle/>
        <a:p>
          <a:r>
            <a:rPr lang="en-US" dirty="0" smtClean="0"/>
            <a:t>Create Protocol</a:t>
          </a:r>
          <a:endParaRPr lang="en-US" dirty="0"/>
        </a:p>
      </dgm:t>
    </dgm:pt>
    <dgm:pt modelId="{39A1DF6F-6856-4955-9C2D-C48B88D42A96}" type="parTrans" cxnId="{A06CAE88-C171-4E9F-8D35-1B6DC0CFDE3A}">
      <dgm:prSet/>
      <dgm:spPr/>
      <dgm:t>
        <a:bodyPr/>
        <a:lstStyle/>
        <a:p>
          <a:endParaRPr lang="en-US"/>
        </a:p>
      </dgm:t>
    </dgm:pt>
    <dgm:pt modelId="{46CA1737-3D14-4645-B4D5-2C2958BC79A7}" type="sibTrans" cxnId="{A06CAE88-C171-4E9F-8D35-1B6DC0CFDE3A}">
      <dgm:prSet/>
      <dgm:spPr/>
      <dgm:t>
        <a:bodyPr/>
        <a:lstStyle/>
        <a:p>
          <a:endParaRPr lang="en-US" dirty="0"/>
        </a:p>
      </dgm:t>
    </dgm:pt>
    <dgm:pt modelId="{13722A51-E52F-46B8-8E8B-C6CD37CA637E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AB9B814E-98B0-45AE-A960-3AAC941DFB1E}" type="parTrans" cxnId="{3532F62F-1979-4CBE-B8B0-5469EF111EFA}">
      <dgm:prSet/>
      <dgm:spPr/>
      <dgm:t>
        <a:bodyPr/>
        <a:lstStyle/>
        <a:p>
          <a:endParaRPr lang="en-US"/>
        </a:p>
      </dgm:t>
    </dgm:pt>
    <dgm:pt modelId="{5EFE1FC8-DAEB-46B1-BE2C-56B386798270}" type="sibTrans" cxnId="{3532F62F-1979-4CBE-B8B0-5469EF111EFA}">
      <dgm:prSet/>
      <dgm:spPr/>
      <dgm:t>
        <a:bodyPr/>
        <a:lstStyle/>
        <a:p>
          <a:endParaRPr lang="en-US" dirty="0"/>
        </a:p>
      </dgm:t>
    </dgm:pt>
    <dgm:pt modelId="{F6636063-958A-49F3-9441-EB283EEB3962}">
      <dgm:prSet phldrT="[Text]"/>
      <dgm:spPr/>
      <dgm:t>
        <a:bodyPr/>
        <a:lstStyle/>
        <a:p>
          <a:r>
            <a:rPr lang="en-US" dirty="0" smtClean="0"/>
            <a:t>Submit to FDA</a:t>
          </a:r>
          <a:endParaRPr lang="en-US" dirty="0"/>
        </a:p>
      </dgm:t>
    </dgm:pt>
    <dgm:pt modelId="{D1899C19-43A4-48C2-A9E7-A35BBD0AC771}" type="parTrans" cxnId="{2CCFDA59-A44E-45C9-9A02-CFEC7A2FEB59}">
      <dgm:prSet/>
      <dgm:spPr/>
      <dgm:t>
        <a:bodyPr/>
        <a:lstStyle/>
        <a:p>
          <a:endParaRPr lang="en-US"/>
        </a:p>
      </dgm:t>
    </dgm:pt>
    <dgm:pt modelId="{F1B50756-A710-406A-BFA3-986E832E57A6}" type="sibTrans" cxnId="{2CCFDA59-A44E-45C9-9A02-CFEC7A2FEB59}">
      <dgm:prSet/>
      <dgm:spPr/>
      <dgm:t>
        <a:bodyPr/>
        <a:lstStyle/>
        <a:p>
          <a:endParaRPr lang="en-US"/>
        </a:p>
      </dgm:t>
    </dgm:pt>
    <dgm:pt modelId="{3D201A17-5FF0-478B-B33E-3EA5424B30E2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4F547376-964B-4DB8-A195-5B3E227C552B}" type="parTrans" cxnId="{BBF47200-DE3E-4C2D-920A-B8849ED3D493}">
      <dgm:prSet/>
      <dgm:spPr/>
      <dgm:t>
        <a:bodyPr/>
        <a:lstStyle/>
        <a:p>
          <a:endParaRPr lang="en-US"/>
        </a:p>
      </dgm:t>
    </dgm:pt>
    <dgm:pt modelId="{B9105F4D-EEA5-4C64-8E46-631D137C8D04}" type="sibTrans" cxnId="{BBF47200-DE3E-4C2D-920A-B8849ED3D493}">
      <dgm:prSet/>
      <dgm:spPr/>
      <dgm:t>
        <a:bodyPr/>
        <a:lstStyle/>
        <a:p>
          <a:endParaRPr lang="en-US" dirty="0"/>
        </a:p>
      </dgm:t>
    </dgm:pt>
    <dgm:pt modelId="{CF9A8836-A5CE-4A45-BF0F-F36818726D9E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5E2113AB-D6C0-4DD8-B9C4-4765BE86124F}" type="parTrans" cxnId="{C898CE1C-D69D-4B1F-BD4A-CA365B8FF6EC}">
      <dgm:prSet/>
      <dgm:spPr/>
      <dgm:t>
        <a:bodyPr/>
        <a:lstStyle/>
        <a:p>
          <a:endParaRPr lang="en-US"/>
        </a:p>
      </dgm:t>
    </dgm:pt>
    <dgm:pt modelId="{F3D39A86-F2CC-4CD0-AE97-F7357422CD0B}" type="sibTrans" cxnId="{C898CE1C-D69D-4B1F-BD4A-CA365B8FF6EC}">
      <dgm:prSet/>
      <dgm:spPr/>
      <dgm:t>
        <a:bodyPr/>
        <a:lstStyle/>
        <a:p>
          <a:endParaRPr lang="en-US" dirty="0"/>
        </a:p>
      </dgm:t>
    </dgm:pt>
    <dgm:pt modelId="{27570F98-D978-44A6-9AB8-EB15A7B48A16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4E1E6C1A-9BCF-44FB-B4C8-8EFF8214A21D}" type="parTrans" cxnId="{2DAEA147-A6F4-4386-BE38-C1D3BD3FC7F7}">
      <dgm:prSet/>
      <dgm:spPr/>
      <dgm:t>
        <a:bodyPr/>
        <a:lstStyle/>
        <a:p>
          <a:endParaRPr lang="en-US"/>
        </a:p>
      </dgm:t>
    </dgm:pt>
    <dgm:pt modelId="{07C62F5B-8B26-4D2F-90AF-28D1FB5A4B58}" type="sibTrans" cxnId="{2DAEA147-A6F4-4386-BE38-C1D3BD3FC7F7}">
      <dgm:prSet/>
      <dgm:spPr/>
      <dgm:t>
        <a:bodyPr/>
        <a:lstStyle/>
        <a:p>
          <a:endParaRPr lang="en-US" dirty="0"/>
        </a:p>
      </dgm:t>
    </dgm:pt>
    <dgm:pt modelId="{18DA0BCC-94BE-484C-842A-59B1976B73DE}" type="pres">
      <dgm:prSet presAssocID="{797F6817-AEB0-4428-944D-AF6A7904AE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EEFABA-7DCE-4A15-9B2F-6B69E69F1E56}" type="pres">
      <dgm:prSet presAssocID="{9705B7A4-6D0C-445C-8391-DF4B56D32D3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60BCC-AA33-4117-B5CB-C8BE7FB660C4}" type="pres">
      <dgm:prSet presAssocID="{46CA1737-3D14-4645-B4D5-2C2958BC79A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D8CAA9E-3712-4C6F-B455-75ED8CA8EBCB}" type="pres">
      <dgm:prSet presAssocID="{46CA1737-3D14-4645-B4D5-2C2958BC79A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C2BC889-9386-4474-ACDA-C2244136A9C4}" type="pres">
      <dgm:prSet presAssocID="{13722A51-E52F-46B8-8E8B-C6CD37CA637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3B344-3DCF-4EE6-8A96-C2DD0A0CBF2C}" type="pres">
      <dgm:prSet presAssocID="{5EFE1FC8-DAEB-46B1-BE2C-56B38679827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941DCA55-E22D-456C-A424-AFE51EC93C50}" type="pres">
      <dgm:prSet presAssocID="{5EFE1FC8-DAEB-46B1-BE2C-56B38679827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EDFA05A5-08E7-49C7-B2B6-D384C9E694DF}" type="pres">
      <dgm:prSet presAssocID="{3D201A17-5FF0-478B-B33E-3EA5424B30E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5CB74-8277-4CF2-AA75-FFD20A67183F}" type="pres">
      <dgm:prSet presAssocID="{B9105F4D-EEA5-4C64-8E46-631D137C8D04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96BCE03-15F0-4541-BC67-649AA5FDF412}" type="pres">
      <dgm:prSet presAssocID="{B9105F4D-EEA5-4C64-8E46-631D137C8D04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EA985B4-EC85-485C-94F4-0F9C14A7EC3C}" type="pres">
      <dgm:prSet presAssocID="{CF9A8836-A5CE-4A45-BF0F-F36818726D9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CCBDB-0C8A-4A87-A6E2-73184F11DEF1}" type="pres">
      <dgm:prSet presAssocID="{F3D39A86-F2CC-4CD0-AE97-F7357422CD0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8380E33-324A-4F95-BA81-BA1C54403FE2}" type="pres">
      <dgm:prSet presAssocID="{F3D39A86-F2CC-4CD0-AE97-F7357422CD0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FDB3F99-200C-42A6-8B84-C6901387697F}" type="pres">
      <dgm:prSet presAssocID="{27570F98-D978-44A6-9AB8-EB15A7B48A1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212DA-2870-4BF4-BDF9-A172A6A7109E}" type="pres">
      <dgm:prSet presAssocID="{07C62F5B-8B26-4D2F-90AF-28D1FB5A4B58}" presName="sibTrans" presStyleLbl="sibTrans2D1" presStyleIdx="4" presStyleCnt="5"/>
      <dgm:spPr/>
      <dgm:t>
        <a:bodyPr/>
        <a:lstStyle/>
        <a:p>
          <a:endParaRPr lang="en-US"/>
        </a:p>
      </dgm:t>
    </dgm:pt>
    <dgm:pt modelId="{42FB610A-35DA-42F3-8CF1-1621A8AEA02B}" type="pres">
      <dgm:prSet presAssocID="{07C62F5B-8B26-4D2F-90AF-28D1FB5A4B58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0F88008E-AF70-4731-8EDA-1321A6A82624}" type="pres">
      <dgm:prSet presAssocID="{F6636063-958A-49F3-9441-EB283EEB396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CFDA59-A44E-45C9-9A02-CFEC7A2FEB59}" srcId="{797F6817-AEB0-4428-944D-AF6A7904AE90}" destId="{F6636063-958A-49F3-9441-EB283EEB3962}" srcOrd="5" destOrd="0" parTransId="{D1899C19-43A4-48C2-A9E7-A35BBD0AC771}" sibTransId="{F1B50756-A710-406A-BFA3-986E832E57A6}"/>
    <dgm:cxn modelId="{C898CE1C-D69D-4B1F-BD4A-CA365B8FF6EC}" srcId="{797F6817-AEB0-4428-944D-AF6A7904AE90}" destId="{CF9A8836-A5CE-4A45-BF0F-F36818726D9E}" srcOrd="3" destOrd="0" parTransId="{5E2113AB-D6C0-4DD8-B9C4-4765BE86124F}" sibTransId="{F3D39A86-F2CC-4CD0-AE97-F7357422CD0B}"/>
    <dgm:cxn modelId="{004A0D20-0C76-4F09-8DC0-44DAEB1F0919}" type="presOf" srcId="{46CA1737-3D14-4645-B4D5-2C2958BC79A7}" destId="{7E360BCC-AA33-4117-B5CB-C8BE7FB660C4}" srcOrd="0" destOrd="0" presId="urn:microsoft.com/office/officeart/2005/8/layout/process1"/>
    <dgm:cxn modelId="{6D5C977A-54BC-4A62-809D-99CDC47149A0}" type="presOf" srcId="{46CA1737-3D14-4645-B4D5-2C2958BC79A7}" destId="{7D8CAA9E-3712-4C6F-B455-75ED8CA8EBCB}" srcOrd="1" destOrd="0" presId="urn:microsoft.com/office/officeart/2005/8/layout/process1"/>
    <dgm:cxn modelId="{414AB0C1-5768-4509-B285-FBFAFFA87DB3}" type="presOf" srcId="{3D201A17-5FF0-478B-B33E-3EA5424B30E2}" destId="{EDFA05A5-08E7-49C7-B2B6-D384C9E694DF}" srcOrd="0" destOrd="0" presId="urn:microsoft.com/office/officeart/2005/8/layout/process1"/>
    <dgm:cxn modelId="{26E1306B-21EF-42C8-BC16-894C06463122}" type="presOf" srcId="{13722A51-E52F-46B8-8E8B-C6CD37CA637E}" destId="{4C2BC889-9386-4474-ACDA-C2244136A9C4}" srcOrd="0" destOrd="0" presId="urn:microsoft.com/office/officeart/2005/8/layout/process1"/>
    <dgm:cxn modelId="{CC3E5130-326A-4CB4-BAB6-24FE8A2013FD}" type="presOf" srcId="{07C62F5B-8B26-4D2F-90AF-28D1FB5A4B58}" destId="{AD7212DA-2870-4BF4-BDF9-A172A6A7109E}" srcOrd="0" destOrd="0" presId="urn:microsoft.com/office/officeart/2005/8/layout/process1"/>
    <dgm:cxn modelId="{C3632F6B-6853-44C5-8C42-F43C556809CD}" type="presOf" srcId="{B9105F4D-EEA5-4C64-8E46-631D137C8D04}" destId="{096BCE03-15F0-4541-BC67-649AA5FDF412}" srcOrd="1" destOrd="0" presId="urn:microsoft.com/office/officeart/2005/8/layout/process1"/>
    <dgm:cxn modelId="{FCA839B3-7F09-4F92-B294-B2D6814134E2}" type="presOf" srcId="{5EFE1FC8-DAEB-46B1-BE2C-56B386798270}" destId="{7B43B344-3DCF-4EE6-8A96-C2DD0A0CBF2C}" srcOrd="0" destOrd="0" presId="urn:microsoft.com/office/officeart/2005/8/layout/process1"/>
    <dgm:cxn modelId="{A5AEC581-A50A-4BFC-B0E9-39F93D722C20}" type="presOf" srcId="{B9105F4D-EEA5-4C64-8E46-631D137C8D04}" destId="{3265CB74-8277-4CF2-AA75-FFD20A67183F}" srcOrd="0" destOrd="0" presId="urn:microsoft.com/office/officeart/2005/8/layout/process1"/>
    <dgm:cxn modelId="{A06CAE88-C171-4E9F-8D35-1B6DC0CFDE3A}" srcId="{797F6817-AEB0-4428-944D-AF6A7904AE90}" destId="{9705B7A4-6D0C-445C-8391-DF4B56D32D36}" srcOrd="0" destOrd="0" parTransId="{39A1DF6F-6856-4955-9C2D-C48B88D42A96}" sibTransId="{46CA1737-3D14-4645-B4D5-2C2958BC79A7}"/>
    <dgm:cxn modelId="{195E6600-2C88-49B6-831D-93EB54DF51C4}" type="presOf" srcId="{5EFE1FC8-DAEB-46B1-BE2C-56B386798270}" destId="{941DCA55-E22D-456C-A424-AFE51EC93C50}" srcOrd="1" destOrd="0" presId="urn:microsoft.com/office/officeart/2005/8/layout/process1"/>
    <dgm:cxn modelId="{B19F3C62-EF90-44A4-8C2C-81CF2C581718}" type="presOf" srcId="{F3D39A86-F2CC-4CD0-AE97-F7357422CD0B}" destId="{2BBCCBDB-0C8A-4A87-A6E2-73184F11DEF1}" srcOrd="0" destOrd="0" presId="urn:microsoft.com/office/officeart/2005/8/layout/process1"/>
    <dgm:cxn modelId="{B97C7244-2583-4071-B0DD-D5E498D29B5E}" type="presOf" srcId="{CF9A8836-A5CE-4A45-BF0F-F36818726D9E}" destId="{0EA985B4-EC85-485C-94F4-0F9C14A7EC3C}" srcOrd="0" destOrd="0" presId="urn:microsoft.com/office/officeart/2005/8/layout/process1"/>
    <dgm:cxn modelId="{7A18B9EC-E6E2-4A80-A6C3-AE90E8E0F3D5}" type="presOf" srcId="{797F6817-AEB0-4428-944D-AF6A7904AE90}" destId="{18DA0BCC-94BE-484C-842A-59B1976B73DE}" srcOrd="0" destOrd="0" presId="urn:microsoft.com/office/officeart/2005/8/layout/process1"/>
    <dgm:cxn modelId="{3532F62F-1979-4CBE-B8B0-5469EF111EFA}" srcId="{797F6817-AEB0-4428-944D-AF6A7904AE90}" destId="{13722A51-E52F-46B8-8E8B-C6CD37CA637E}" srcOrd="1" destOrd="0" parTransId="{AB9B814E-98B0-45AE-A960-3AAC941DFB1E}" sibTransId="{5EFE1FC8-DAEB-46B1-BE2C-56B386798270}"/>
    <dgm:cxn modelId="{411DA3C3-D92C-4AF6-95BD-53701E425195}" type="presOf" srcId="{9705B7A4-6D0C-445C-8391-DF4B56D32D36}" destId="{32EEFABA-7DCE-4A15-9B2F-6B69E69F1E56}" srcOrd="0" destOrd="0" presId="urn:microsoft.com/office/officeart/2005/8/layout/process1"/>
    <dgm:cxn modelId="{BBF47200-DE3E-4C2D-920A-B8849ED3D493}" srcId="{797F6817-AEB0-4428-944D-AF6A7904AE90}" destId="{3D201A17-5FF0-478B-B33E-3EA5424B30E2}" srcOrd="2" destOrd="0" parTransId="{4F547376-964B-4DB8-A195-5B3E227C552B}" sibTransId="{B9105F4D-EEA5-4C64-8E46-631D137C8D04}"/>
    <dgm:cxn modelId="{B653F8BB-340D-4C88-B9E7-B2836B92A1AE}" type="presOf" srcId="{07C62F5B-8B26-4D2F-90AF-28D1FB5A4B58}" destId="{42FB610A-35DA-42F3-8CF1-1621A8AEA02B}" srcOrd="1" destOrd="0" presId="urn:microsoft.com/office/officeart/2005/8/layout/process1"/>
    <dgm:cxn modelId="{978F35AA-C823-4B7A-8000-DDD15F18270A}" type="presOf" srcId="{27570F98-D978-44A6-9AB8-EB15A7B48A16}" destId="{7FDB3F99-200C-42A6-8B84-C6901387697F}" srcOrd="0" destOrd="0" presId="urn:microsoft.com/office/officeart/2005/8/layout/process1"/>
    <dgm:cxn modelId="{C280032D-28C1-4331-8359-C1B7EDF67EC6}" type="presOf" srcId="{F3D39A86-F2CC-4CD0-AE97-F7357422CD0B}" destId="{18380E33-324A-4F95-BA81-BA1C54403FE2}" srcOrd="1" destOrd="0" presId="urn:microsoft.com/office/officeart/2005/8/layout/process1"/>
    <dgm:cxn modelId="{74C6D9B4-92EB-4E3E-B85C-F8EA5EEE3779}" type="presOf" srcId="{F6636063-958A-49F3-9441-EB283EEB3962}" destId="{0F88008E-AF70-4731-8EDA-1321A6A82624}" srcOrd="0" destOrd="0" presId="urn:microsoft.com/office/officeart/2005/8/layout/process1"/>
    <dgm:cxn modelId="{2DAEA147-A6F4-4386-BE38-C1D3BD3FC7F7}" srcId="{797F6817-AEB0-4428-944D-AF6A7904AE90}" destId="{27570F98-D978-44A6-9AB8-EB15A7B48A16}" srcOrd="4" destOrd="0" parTransId="{4E1E6C1A-9BCF-44FB-B4C8-8EFF8214A21D}" sibTransId="{07C62F5B-8B26-4D2F-90AF-28D1FB5A4B58}"/>
    <dgm:cxn modelId="{A9E1CDCC-6651-4140-B33E-15AD6CD9BDFA}" type="presParOf" srcId="{18DA0BCC-94BE-484C-842A-59B1976B73DE}" destId="{32EEFABA-7DCE-4A15-9B2F-6B69E69F1E56}" srcOrd="0" destOrd="0" presId="urn:microsoft.com/office/officeart/2005/8/layout/process1"/>
    <dgm:cxn modelId="{3020FBCB-A3D5-4FD3-B9C0-B66328B897C3}" type="presParOf" srcId="{18DA0BCC-94BE-484C-842A-59B1976B73DE}" destId="{7E360BCC-AA33-4117-B5CB-C8BE7FB660C4}" srcOrd="1" destOrd="0" presId="urn:microsoft.com/office/officeart/2005/8/layout/process1"/>
    <dgm:cxn modelId="{3254047A-F67C-40AF-A11E-2F68FA5761D3}" type="presParOf" srcId="{7E360BCC-AA33-4117-B5CB-C8BE7FB660C4}" destId="{7D8CAA9E-3712-4C6F-B455-75ED8CA8EBCB}" srcOrd="0" destOrd="0" presId="urn:microsoft.com/office/officeart/2005/8/layout/process1"/>
    <dgm:cxn modelId="{7C3A8032-5FCC-4543-A592-3818299FB740}" type="presParOf" srcId="{18DA0BCC-94BE-484C-842A-59B1976B73DE}" destId="{4C2BC889-9386-4474-ACDA-C2244136A9C4}" srcOrd="2" destOrd="0" presId="urn:microsoft.com/office/officeart/2005/8/layout/process1"/>
    <dgm:cxn modelId="{F42E8BF0-51AE-4DA7-88B3-89163B76D9EF}" type="presParOf" srcId="{18DA0BCC-94BE-484C-842A-59B1976B73DE}" destId="{7B43B344-3DCF-4EE6-8A96-C2DD0A0CBF2C}" srcOrd="3" destOrd="0" presId="urn:microsoft.com/office/officeart/2005/8/layout/process1"/>
    <dgm:cxn modelId="{6AB2CFC6-B080-4011-B3E0-F305243B59A0}" type="presParOf" srcId="{7B43B344-3DCF-4EE6-8A96-C2DD0A0CBF2C}" destId="{941DCA55-E22D-456C-A424-AFE51EC93C50}" srcOrd="0" destOrd="0" presId="urn:microsoft.com/office/officeart/2005/8/layout/process1"/>
    <dgm:cxn modelId="{4CBED47A-6228-4C11-8FEB-2B1A29039BD8}" type="presParOf" srcId="{18DA0BCC-94BE-484C-842A-59B1976B73DE}" destId="{EDFA05A5-08E7-49C7-B2B6-D384C9E694DF}" srcOrd="4" destOrd="0" presId="urn:microsoft.com/office/officeart/2005/8/layout/process1"/>
    <dgm:cxn modelId="{AA5770DC-794B-41B1-9A45-F900B5C3147D}" type="presParOf" srcId="{18DA0BCC-94BE-484C-842A-59B1976B73DE}" destId="{3265CB74-8277-4CF2-AA75-FFD20A67183F}" srcOrd="5" destOrd="0" presId="urn:microsoft.com/office/officeart/2005/8/layout/process1"/>
    <dgm:cxn modelId="{8C02B2D6-017C-4811-95AE-4C1D45B2DDA7}" type="presParOf" srcId="{3265CB74-8277-4CF2-AA75-FFD20A67183F}" destId="{096BCE03-15F0-4541-BC67-649AA5FDF412}" srcOrd="0" destOrd="0" presId="urn:microsoft.com/office/officeart/2005/8/layout/process1"/>
    <dgm:cxn modelId="{B213DB73-7DBE-43D5-9526-F87DAB1F1ECA}" type="presParOf" srcId="{18DA0BCC-94BE-484C-842A-59B1976B73DE}" destId="{0EA985B4-EC85-485C-94F4-0F9C14A7EC3C}" srcOrd="6" destOrd="0" presId="urn:microsoft.com/office/officeart/2005/8/layout/process1"/>
    <dgm:cxn modelId="{F11B83BF-CB61-4F62-8D68-9333018E2A56}" type="presParOf" srcId="{18DA0BCC-94BE-484C-842A-59B1976B73DE}" destId="{2BBCCBDB-0C8A-4A87-A6E2-73184F11DEF1}" srcOrd="7" destOrd="0" presId="urn:microsoft.com/office/officeart/2005/8/layout/process1"/>
    <dgm:cxn modelId="{7C85CAE3-ACD7-492D-B943-DBBC9DCD041C}" type="presParOf" srcId="{2BBCCBDB-0C8A-4A87-A6E2-73184F11DEF1}" destId="{18380E33-324A-4F95-BA81-BA1C54403FE2}" srcOrd="0" destOrd="0" presId="urn:microsoft.com/office/officeart/2005/8/layout/process1"/>
    <dgm:cxn modelId="{68E74A19-0268-4EFE-AA67-798F5AA09726}" type="presParOf" srcId="{18DA0BCC-94BE-484C-842A-59B1976B73DE}" destId="{7FDB3F99-200C-42A6-8B84-C6901387697F}" srcOrd="8" destOrd="0" presId="urn:microsoft.com/office/officeart/2005/8/layout/process1"/>
    <dgm:cxn modelId="{B757D145-8C9C-4FEE-8ECB-8007C3D89F15}" type="presParOf" srcId="{18DA0BCC-94BE-484C-842A-59B1976B73DE}" destId="{AD7212DA-2870-4BF4-BDF9-A172A6A7109E}" srcOrd="9" destOrd="0" presId="urn:microsoft.com/office/officeart/2005/8/layout/process1"/>
    <dgm:cxn modelId="{B08F7198-E189-457D-9A11-841C1720E569}" type="presParOf" srcId="{AD7212DA-2870-4BF4-BDF9-A172A6A7109E}" destId="{42FB610A-35DA-42F3-8CF1-1621A8AEA02B}" srcOrd="0" destOrd="0" presId="urn:microsoft.com/office/officeart/2005/8/layout/process1"/>
    <dgm:cxn modelId="{0EC0AE17-AFD1-4811-A877-D849DB9F4DE8}" type="presParOf" srcId="{18DA0BCC-94BE-484C-842A-59B1976B73DE}" destId="{0F88008E-AF70-4731-8EDA-1321A6A8262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EDA65-0EE7-44BD-8615-8E981D662297}" type="doc">
      <dgm:prSet loTypeId="urn:microsoft.com/office/officeart/2005/8/layout/radial6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14C4F92-D58F-4997-9F1C-33BCA307F4C2}">
      <dgm:prSet phldrT="[Text]" custT="1"/>
      <dgm:spPr/>
      <dgm:t>
        <a:bodyPr/>
        <a:lstStyle/>
        <a:p>
          <a:r>
            <a:rPr lang="en-US" sz="1600" dirty="0" smtClean="0"/>
            <a:t>Data Management</a:t>
          </a:r>
          <a:endParaRPr lang="en-US" sz="1600" dirty="0"/>
        </a:p>
      </dgm:t>
    </dgm:pt>
    <dgm:pt modelId="{61FB7A2E-857D-486E-8554-FC80E4A50CCB}" type="parTrans" cxnId="{A345920E-FFF5-499C-84AD-FF4C6DACF4D1}">
      <dgm:prSet/>
      <dgm:spPr/>
      <dgm:t>
        <a:bodyPr/>
        <a:lstStyle/>
        <a:p>
          <a:endParaRPr lang="en-US"/>
        </a:p>
      </dgm:t>
    </dgm:pt>
    <dgm:pt modelId="{D86BF22D-A0B6-44B4-A152-597944EB9B83}" type="sibTrans" cxnId="{A345920E-FFF5-499C-84AD-FF4C6DACF4D1}">
      <dgm:prSet/>
      <dgm:spPr/>
      <dgm:t>
        <a:bodyPr/>
        <a:lstStyle/>
        <a:p>
          <a:endParaRPr lang="en-US"/>
        </a:p>
      </dgm:t>
    </dgm:pt>
    <dgm:pt modelId="{47EEC7BF-0594-471B-8F0E-DF5FFDA11AFB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1600" dirty="0" smtClean="0"/>
            <a:t>Site Enroll-</a:t>
          </a:r>
          <a:r>
            <a:rPr lang="en-US" sz="1600" dirty="0" err="1" smtClean="0"/>
            <a:t>ment</a:t>
          </a:r>
          <a:endParaRPr lang="en-US" sz="1600" dirty="0"/>
        </a:p>
      </dgm:t>
    </dgm:pt>
    <dgm:pt modelId="{EFAA34C7-7073-4A0A-A761-1F424DE813BA}" type="parTrans" cxnId="{02657D17-411D-42ED-AB99-D97C19FB318E}">
      <dgm:prSet/>
      <dgm:spPr/>
      <dgm:t>
        <a:bodyPr/>
        <a:lstStyle/>
        <a:p>
          <a:endParaRPr lang="en-US"/>
        </a:p>
      </dgm:t>
    </dgm:pt>
    <dgm:pt modelId="{D305B77E-E3CA-4E3C-A63A-97FA338447DF}" type="sibTrans" cxnId="{02657D17-411D-42ED-AB99-D97C19FB318E}">
      <dgm:prSet/>
      <dgm:spPr/>
      <dgm:t>
        <a:bodyPr/>
        <a:lstStyle/>
        <a:p>
          <a:endParaRPr lang="en-US"/>
        </a:p>
      </dgm:t>
    </dgm:pt>
    <dgm:pt modelId="{E912BCC2-5FD6-4C94-B328-DEA5DA4C86B9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1600" dirty="0" smtClean="0"/>
            <a:t>System Go-Live</a:t>
          </a:r>
          <a:endParaRPr lang="en-US" sz="1600" dirty="0"/>
        </a:p>
      </dgm:t>
    </dgm:pt>
    <dgm:pt modelId="{8865397B-C73A-461B-BB14-6424B9C141FF}" type="parTrans" cxnId="{1171F26F-BEB6-4BB6-B5D8-0B24692A199E}">
      <dgm:prSet/>
      <dgm:spPr/>
      <dgm:t>
        <a:bodyPr/>
        <a:lstStyle/>
        <a:p>
          <a:endParaRPr lang="en-US"/>
        </a:p>
      </dgm:t>
    </dgm:pt>
    <dgm:pt modelId="{07CA7A0D-1266-494F-B248-83FD9194A9C8}" type="sibTrans" cxnId="{1171F26F-BEB6-4BB6-B5D8-0B24692A199E}">
      <dgm:prSet/>
      <dgm:spPr/>
      <dgm:t>
        <a:bodyPr/>
        <a:lstStyle/>
        <a:p>
          <a:endParaRPr lang="en-US"/>
        </a:p>
      </dgm:t>
    </dgm:pt>
    <dgm:pt modelId="{ADA944E8-F3F3-4034-AB9F-232CC00AAEE9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1600" dirty="0" smtClean="0"/>
            <a:t>FPV</a:t>
          </a:r>
          <a:endParaRPr lang="en-US" sz="1600" dirty="0"/>
        </a:p>
      </dgm:t>
    </dgm:pt>
    <dgm:pt modelId="{79363D25-EBE0-4A7A-A0D0-52BADC3FD9CD}" type="parTrans" cxnId="{4EF60056-7381-4D85-B07F-43974298C8CE}">
      <dgm:prSet/>
      <dgm:spPr/>
      <dgm:t>
        <a:bodyPr/>
        <a:lstStyle/>
        <a:p>
          <a:endParaRPr lang="en-US"/>
        </a:p>
      </dgm:t>
    </dgm:pt>
    <dgm:pt modelId="{17088361-286A-4AAD-9908-862209C617F9}" type="sibTrans" cxnId="{4EF60056-7381-4D85-B07F-43974298C8CE}">
      <dgm:prSet/>
      <dgm:spPr/>
      <dgm:t>
        <a:bodyPr/>
        <a:lstStyle/>
        <a:p>
          <a:endParaRPr lang="en-US"/>
        </a:p>
      </dgm:t>
    </dgm:pt>
    <dgm:pt modelId="{55C50334-9BA9-41C7-8DA0-B22315F4F38F}" type="pres">
      <dgm:prSet presAssocID="{1DAEDA65-0EE7-44BD-8615-8E981D66229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658FAC-304B-4F7A-BEAC-E179D2378017}" type="pres">
      <dgm:prSet presAssocID="{F14C4F92-D58F-4997-9F1C-33BCA307F4C2}" presName="centerShape" presStyleLbl="node0" presStyleIdx="0" presStyleCnt="1"/>
      <dgm:spPr/>
      <dgm:t>
        <a:bodyPr/>
        <a:lstStyle/>
        <a:p>
          <a:endParaRPr lang="en-US"/>
        </a:p>
      </dgm:t>
    </dgm:pt>
    <dgm:pt modelId="{E38B9425-2428-4B1E-A9CD-65946672B008}" type="pres">
      <dgm:prSet presAssocID="{47EEC7BF-0594-471B-8F0E-DF5FFDA11AF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41509-D8A3-45D6-A037-A43F25DB4B25}" type="pres">
      <dgm:prSet presAssocID="{47EEC7BF-0594-471B-8F0E-DF5FFDA11AFB}" presName="dummy" presStyleCnt="0"/>
      <dgm:spPr/>
      <dgm:t>
        <a:bodyPr/>
        <a:lstStyle/>
        <a:p>
          <a:endParaRPr lang="en-US"/>
        </a:p>
      </dgm:t>
    </dgm:pt>
    <dgm:pt modelId="{36A1DCE5-8F0A-4730-8B06-CDBC0F8AD606}" type="pres">
      <dgm:prSet presAssocID="{D305B77E-E3CA-4E3C-A63A-97FA338447D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2DC681E-A9AF-4090-A180-B62CEC93B73F}" type="pres">
      <dgm:prSet presAssocID="{E912BCC2-5FD6-4C94-B328-DEA5DA4C86B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0DB97-F009-4A01-888E-08AAF2CF0FB3}" type="pres">
      <dgm:prSet presAssocID="{E912BCC2-5FD6-4C94-B328-DEA5DA4C86B9}" presName="dummy" presStyleCnt="0"/>
      <dgm:spPr/>
      <dgm:t>
        <a:bodyPr/>
        <a:lstStyle/>
        <a:p>
          <a:endParaRPr lang="en-US"/>
        </a:p>
      </dgm:t>
    </dgm:pt>
    <dgm:pt modelId="{876AB7D9-28B7-48A2-B972-132B5000C330}" type="pres">
      <dgm:prSet presAssocID="{07CA7A0D-1266-494F-B248-83FD9194A9C8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5346DAA-DEEC-4655-9E43-2E0D58430275}" type="pres">
      <dgm:prSet presAssocID="{ADA944E8-F3F3-4034-AB9F-232CC00AAEE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891A9-12BF-46C0-9ADC-B0B3ED94B4BC}" type="pres">
      <dgm:prSet presAssocID="{ADA944E8-F3F3-4034-AB9F-232CC00AAEE9}" presName="dummy" presStyleCnt="0"/>
      <dgm:spPr/>
      <dgm:t>
        <a:bodyPr/>
        <a:lstStyle/>
        <a:p>
          <a:endParaRPr lang="en-US"/>
        </a:p>
      </dgm:t>
    </dgm:pt>
    <dgm:pt modelId="{7FD7FF38-9CE0-4B01-A10F-BA1404563FAE}" type="pres">
      <dgm:prSet presAssocID="{17088361-286A-4AAD-9908-862209C617F9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0D36E79-CDCC-4494-A980-D5B651103138}" type="presOf" srcId="{E912BCC2-5FD6-4C94-B328-DEA5DA4C86B9}" destId="{C2DC681E-A9AF-4090-A180-B62CEC93B73F}" srcOrd="0" destOrd="0" presId="urn:microsoft.com/office/officeart/2005/8/layout/radial6"/>
    <dgm:cxn modelId="{A345920E-FFF5-499C-84AD-FF4C6DACF4D1}" srcId="{1DAEDA65-0EE7-44BD-8615-8E981D662297}" destId="{F14C4F92-D58F-4997-9F1C-33BCA307F4C2}" srcOrd="0" destOrd="0" parTransId="{61FB7A2E-857D-486E-8554-FC80E4A50CCB}" sibTransId="{D86BF22D-A0B6-44B4-A152-597944EB9B83}"/>
    <dgm:cxn modelId="{C0CE163B-BE37-4A44-B8F3-4657276EA2FF}" type="presOf" srcId="{F14C4F92-D58F-4997-9F1C-33BCA307F4C2}" destId="{90658FAC-304B-4F7A-BEAC-E179D2378017}" srcOrd="0" destOrd="0" presId="urn:microsoft.com/office/officeart/2005/8/layout/radial6"/>
    <dgm:cxn modelId="{1171F26F-BEB6-4BB6-B5D8-0B24692A199E}" srcId="{F14C4F92-D58F-4997-9F1C-33BCA307F4C2}" destId="{E912BCC2-5FD6-4C94-B328-DEA5DA4C86B9}" srcOrd="1" destOrd="0" parTransId="{8865397B-C73A-461B-BB14-6424B9C141FF}" sibTransId="{07CA7A0D-1266-494F-B248-83FD9194A9C8}"/>
    <dgm:cxn modelId="{61F6B85A-2D54-42C4-BFDA-1A8EB3A36C9A}" type="presOf" srcId="{07CA7A0D-1266-494F-B248-83FD9194A9C8}" destId="{876AB7D9-28B7-48A2-B972-132B5000C330}" srcOrd="0" destOrd="0" presId="urn:microsoft.com/office/officeart/2005/8/layout/radial6"/>
    <dgm:cxn modelId="{88E064E0-9887-4900-82A0-1ADC568F3382}" type="presOf" srcId="{ADA944E8-F3F3-4034-AB9F-232CC00AAEE9}" destId="{E5346DAA-DEEC-4655-9E43-2E0D58430275}" srcOrd="0" destOrd="0" presId="urn:microsoft.com/office/officeart/2005/8/layout/radial6"/>
    <dgm:cxn modelId="{CBF59863-05B5-496A-A615-DADD605DCB5E}" type="presOf" srcId="{17088361-286A-4AAD-9908-862209C617F9}" destId="{7FD7FF38-9CE0-4B01-A10F-BA1404563FAE}" srcOrd="0" destOrd="0" presId="urn:microsoft.com/office/officeart/2005/8/layout/radial6"/>
    <dgm:cxn modelId="{EC6DE07D-E16E-494C-893E-7B5EAF86D29E}" type="presOf" srcId="{1DAEDA65-0EE7-44BD-8615-8E981D662297}" destId="{55C50334-9BA9-41C7-8DA0-B22315F4F38F}" srcOrd="0" destOrd="0" presId="urn:microsoft.com/office/officeart/2005/8/layout/radial6"/>
    <dgm:cxn modelId="{6E8A97C2-A291-485E-98D5-A8E2D258D89D}" type="presOf" srcId="{47EEC7BF-0594-471B-8F0E-DF5FFDA11AFB}" destId="{E38B9425-2428-4B1E-A9CD-65946672B008}" srcOrd="0" destOrd="0" presId="urn:microsoft.com/office/officeart/2005/8/layout/radial6"/>
    <dgm:cxn modelId="{02657D17-411D-42ED-AB99-D97C19FB318E}" srcId="{F14C4F92-D58F-4997-9F1C-33BCA307F4C2}" destId="{47EEC7BF-0594-471B-8F0E-DF5FFDA11AFB}" srcOrd="0" destOrd="0" parTransId="{EFAA34C7-7073-4A0A-A761-1F424DE813BA}" sibTransId="{D305B77E-E3CA-4E3C-A63A-97FA338447DF}"/>
    <dgm:cxn modelId="{000B7E02-9BE3-4A2E-B80B-A70F2D3354CF}" type="presOf" srcId="{D305B77E-E3CA-4E3C-A63A-97FA338447DF}" destId="{36A1DCE5-8F0A-4730-8B06-CDBC0F8AD606}" srcOrd="0" destOrd="0" presId="urn:microsoft.com/office/officeart/2005/8/layout/radial6"/>
    <dgm:cxn modelId="{4EF60056-7381-4D85-B07F-43974298C8CE}" srcId="{F14C4F92-D58F-4997-9F1C-33BCA307F4C2}" destId="{ADA944E8-F3F3-4034-AB9F-232CC00AAEE9}" srcOrd="2" destOrd="0" parTransId="{79363D25-EBE0-4A7A-A0D0-52BADC3FD9CD}" sibTransId="{17088361-286A-4AAD-9908-862209C617F9}"/>
    <dgm:cxn modelId="{6CF2BEDE-7384-4662-A1A6-8F79970D9F06}" type="presParOf" srcId="{55C50334-9BA9-41C7-8DA0-B22315F4F38F}" destId="{90658FAC-304B-4F7A-BEAC-E179D2378017}" srcOrd="0" destOrd="0" presId="urn:microsoft.com/office/officeart/2005/8/layout/radial6"/>
    <dgm:cxn modelId="{1E988576-A911-4BEF-9300-347BD6C38784}" type="presParOf" srcId="{55C50334-9BA9-41C7-8DA0-B22315F4F38F}" destId="{E38B9425-2428-4B1E-A9CD-65946672B008}" srcOrd="1" destOrd="0" presId="urn:microsoft.com/office/officeart/2005/8/layout/radial6"/>
    <dgm:cxn modelId="{24C2ADC8-DC9A-4D41-8F83-9D08B9DCACC2}" type="presParOf" srcId="{55C50334-9BA9-41C7-8DA0-B22315F4F38F}" destId="{D1841509-D8A3-45D6-A037-A43F25DB4B25}" srcOrd="2" destOrd="0" presId="urn:microsoft.com/office/officeart/2005/8/layout/radial6"/>
    <dgm:cxn modelId="{A93761C8-4405-4F96-BDE9-5C7EBCEF9004}" type="presParOf" srcId="{55C50334-9BA9-41C7-8DA0-B22315F4F38F}" destId="{36A1DCE5-8F0A-4730-8B06-CDBC0F8AD606}" srcOrd="3" destOrd="0" presId="urn:microsoft.com/office/officeart/2005/8/layout/radial6"/>
    <dgm:cxn modelId="{7C55DCF6-1A22-4807-8591-A7621338ACA9}" type="presParOf" srcId="{55C50334-9BA9-41C7-8DA0-B22315F4F38F}" destId="{C2DC681E-A9AF-4090-A180-B62CEC93B73F}" srcOrd="4" destOrd="0" presId="urn:microsoft.com/office/officeart/2005/8/layout/radial6"/>
    <dgm:cxn modelId="{8C511344-77EF-473B-974E-7202FDA09898}" type="presParOf" srcId="{55C50334-9BA9-41C7-8DA0-B22315F4F38F}" destId="{EAA0DB97-F009-4A01-888E-08AAF2CF0FB3}" srcOrd="5" destOrd="0" presId="urn:microsoft.com/office/officeart/2005/8/layout/radial6"/>
    <dgm:cxn modelId="{648BECF6-754B-4005-925B-B2D0087F0D9C}" type="presParOf" srcId="{55C50334-9BA9-41C7-8DA0-B22315F4F38F}" destId="{876AB7D9-28B7-48A2-B972-132B5000C330}" srcOrd="6" destOrd="0" presId="urn:microsoft.com/office/officeart/2005/8/layout/radial6"/>
    <dgm:cxn modelId="{45D75923-F588-4001-A4A5-592D2D677AF5}" type="presParOf" srcId="{55C50334-9BA9-41C7-8DA0-B22315F4F38F}" destId="{E5346DAA-DEEC-4655-9E43-2E0D58430275}" srcOrd="7" destOrd="0" presId="urn:microsoft.com/office/officeart/2005/8/layout/radial6"/>
    <dgm:cxn modelId="{852E09D5-0851-4920-BCA8-77715A3FF43E}" type="presParOf" srcId="{55C50334-9BA9-41C7-8DA0-B22315F4F38F}" destId="{53D891A9-12BF-46C0-9ADC-B0B3ED94B4BC}" srcOrd="8" destOrd="0" presId="urn:microsoft.com/office/officeart/2005/8/layout/radial6"/>
    <dgm:cxn modelId="{0FCE5081-95DC-4298-859B-ACCF211A03B5}" type="presParOf" srcId="{55C50334-9BA9-41C7-8DA0-B22315F4F38F}" destId="{7FD7FF38-9CE0-4B01-A10F-BA1404563FAE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EFABA-7DCE-4A15-9B2F-6B69E69F1E56}">
      <dsp:nvSpPr>
        <dsp:cNvPr id="0" name=""/>
        <dsp:cNvSpPr/>
      </dsp:nvSpPr>
      <dsp:spPr>
        <a:xfrm>
          <a:off x="0" y="570783"/>
          <a:ext cx="1061442" cy="696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Protocol</a:t>
          </a:r>
          <a:endParaRPr lang="en-US" sz="1800" kern="1200" dirty="0"/>
        </a:p>
      </dsp:txBody>
      <dsp:txXfrm>
        <a:off x="20402" y="591185"/>
        <a:ext cx="1020638" cy="655767"/>
      </dsp:txXfrm>
    </dsp:sp>
    <dsp:sp modelId="{7E360BCC-AA33-4117-B5CB-C8BE7FB660C4}">
      <dsp:nvSpPr>
        <dsp:cNvPr id="0" name=""/>
        <dsp:cNvSpPr/>
      </dsp:nvSpPr>
      <dsp:spPr>
        <a:xfrm>
          <a:off x="1167586" y="787450"/>
          <a:ext cx="225025" cy="263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1167586" y="840097"/>
        <a:ext cx="157518" cy="157943"/>
      </dsp:txXfrm>
    </dsp:sp>
    <dsp:sp modelId="{4C2BC889-9386-4474-ACDA-C2244136A9C4}">
      <dsp:nvSpPr>
        <dsp:cNvPr id="0" name=""/>
        <dsp:cNvSpPr/>
      </dsp:nvSpPr>
      <dsp:spPr>
        <a:xfrm>
          <a:off x="1486018" y="570783"/>
          <a:ext cx="1061442" cy="696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?</a:t>
          </a:r>
          <a:endParaRPr lang="en-US" sz="1800" kern="1200" dirty="0"/>
        </a:p>
      </dsp:txBody>
      <dsp:txXfrm>
        <a:off x="1506420" y="591185"/>
        <a:ext cx="1020638" cy="655767"/>
      </dsp:txXfrm>
    </dsp:sp>
    <dsp:sp modelId="{7B43B344-3DCF-4EE6-8A96-C2DD0A0CBF2C}">
      <dsp:nvSpPr>
        <dsp:cNvPr id="0" name=""/>
        <dsp:cNvSpPr/>
      </dsp:nvSpPr>
      <dsp:spPr>
        <a:xfrm>
          <a:off x="2653605" y="787450"/>
          <a:ext cx="225025" cy="263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2653605" y="840097"/>
        <a:ext cx="157518" cy="157943"/>
      </dsp:txXfrm>
    </dsp:sp>
    <dsp:sp modelId="{EDFA05A5-08E7-49C7-B2B6-D384C9E694DF}">
      <dsp:nvSpPr>
        <dsp:cNvPr id="0" name=""/>
        <dsp:cNvSpPr/>
      </dsp:nvSpPr>
      <dsp:spPr>
        <a:xfrm>
          <a:off x="2972037" y="570783"/>
          <a:ext cx="1061442" cy="696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?</a:t>
          </a:r>
          <a:endParaRPr lang="en-US" sz="1800" kern="1200" dirty="0"/>
        </a:p>
      </dsp:txBody>
      <dsp:txXfrm>
        <a:off x="2992439" y="591185"/>
        <a:ext cx="1020638" cy="655767"/>
      </dsp:txXfrm>
    </dsp:sp>
    <dsp:sp modelId="{3265CB74-8277-4CF2-AA75-FFD20A67183F}">
      <dsp:nvSpPr>
        <dsp:cNvPr id="0" name=""/>
        <dsp:cNvSpPr/>
      </dsp:nvSpPr>
      <dsp:spPr>
        <a:xfrm>
          <a:off x="4139624" y="787450"/>
          <a:ext cx="225025" cy="263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39624" y="840097"/>
        <a:ext cx="157518" cy="157943"/>
      </dsp:txXfrm>
    </dsp:sp>
    <dsp:sp modelId="{0EA985B4-EC85-485C-94F4-0F9C14A7EC3C}">
      <dsp:nvSpPr>
        <dsp:cNvPr id="0" name=""/>
        <dsp:cNvSpPr/>
      </dsp:nvSpPr>
      <dsp:spPr>
        <a:xfrm>
          <a:off x="4458056" y="570783"/>
          <a:ext cx="1061442" cy="696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?</a:t>
          </a:r>
          <a:endParaRPr lang="en-US" sz="1800" kern="1200" dirty="0"/>
        </a:p>
      </dsp:txBody>
      <dsp:txXfrm>
        <a:off x="4478458" y="591185"/>
        <a:ext cx="1020638" cy="655767"/>
      </dsp:txXfrm>
    </dsp:sp>
    <dsp:sp modelId="{2BBCCBDB-0C8A-4A87-A6E2-73184F11DEF1}">
      <dsp:nvSpPr>
        <dsp:cNvPr id="0" name=""/>
        <dsp:cNvSpPr/>
      </dsp:nvSpPr>
      <dsp:spPr>
        <a:xfrm>
          <a:off x="5625643" y="787450"/>
          <a:ext cx="225025" cy="263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5625643" y="840097"/>
        <a:ext cx="157518" cy="157943"/>
      </dsp:txXfrm>
    </dsp:sp>
    <dsp:sp modelId="{7FDB3F99-200C-42A6-8B84-C6901387697F}">
      <dsp:nvSpPr>
        <dsp:cNvPr id="0" name=""/>
        <dsp:cNvSpPr/>
      </dsp:nvSpPr>
      <dsp:spPr>
        <a:xfrm>
          <a:off x="5944075" y="570783"/>
          <a:ext cx="1061442" cy="696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?</a:t>
          </a:r>
          <a:endParaRPr lang="en-US" sz="1800" kern="1200" dirty="0"/>
        </a:p>
      </dsp:txBody>
      <dsp:txXfrm>
        <a:off x="5964477" y="591185"/>
        <a:ext cx="1020638" cy="655767"/>
      </dsp:txXfrm>
    </dsp:sp>
    <dsp:sp modelId="{AD7212DA-2870-4BF4-BDF9-A172A6A7109E}">
      <dsp:nvSpPr>
        <dsp:cNvPr id="0" name=""/>
        <dsp:cNvSpPr/>
      </dsp:nvSpPr>
      <dsp:spPr>
        <a:xfrm>
          <a:off x="7111662" y="787450"/>
          <a:ext cx="225025" cy="263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7111662" y="840097"/>
        <a:ext cx="157518" cy="157943"/>
      </dsp:txXfrm>
    </dsp:sp>
    <dsp:sp modelId="{0F88008E-AF70-4731-8EDA-1321A6A82624}">
      <dsp:nvSpPr>
        <dsp:cNvPr id="0" name=""/>
        <dsp:cNvSpPr/>
      </dsp:nvSpPr>
      <dsp:spPr>
        <a:xfrm>
          <a:off x="7430094" y="570783"/>
          <a:ext cx="1061442" cy="696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Submit to FDA</a:t>
          </a:r>
          <a:endParaRPr lang="en-US" sz="1800" kern="1200" dirty="0"/>
        </a:p>
      </dsp:txBody>
      <dsp:txXfrm>
        <a:off x="7450496" y="591185"/>
        <a:ext cx="1020638" cy="655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7FF38-9CE0-4B01-A10F-BA1404563FAE}">
      <dsp:nvSpPr>
        <dsp:cNvPr id="0" name=""/>
        <dsp:cNvSpPr/>
      </dsp:nvSpPr>
      <dsp:spPr>
        <a:xfrm>
          <a:off x="986594" y="555942"/>
          <a:ext cx="3714377" cy="3714377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AB7D9-28B7-48A2-B972-132B5000C330}">
      <dsp:nvSpPr>
        <dsp:cNvPr id="0" name=""/>
        <dsp:cNvSpPr/>
      </dsp:nvSpPr>
      <dsp:spPr>
        <a:xfrm>
          <a:off x="986594" y="555942"/>
          <a:ext cx="3714377" cy="3714377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DCE5-8F0A-4730-8B06-CDBC0F8AD606}">
      <dsp:nvSpPr>
        <dsp:cNvPr id="0" name=""/>
        <dsp:cNvSpPr/>
      </dsp:nvSpPr>
      <dsp:spPr>
        <a:xfrm>
          <a:off x="986594" y="555942"/>
          <a:ext cx="3714377" cy="3714377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58FAC-304B-4F7A-BEAC-E179D2378017}">
      <dsp:nvSpPr>
        <dsp:cNvPr id="0" name=""/>
        <dsp:cNvSpPr/>
      </dsp:nvSpPr>
      <dsp:spPr>
        <a:xfrm>
          <a:off x="1988426" y="1557774"/>
          <a:ext cx="1710713" cy="171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Management</a:t>
          </a:r>
          <a:endParaRPr lang="en-US" sz="1600" kern="1200" dirty="0"/>
        </a:p>
      </dsp:txBody>
      <dsp:txXfrm>
        <a:off x="2238954" y="1808302"/>
        <a:ext cx="1209657" cy="1209657"/>
      </dsp:txXfrm>
    </dsp:sp>
    <dsp:sp modelId="{E38B9425-2428-4B1E-A9CD-65946672B008}">
      <dsp:nvSpPr>
        <dsp:cNvPr id="0" name=""/>
        <dsp:cNvSpPr/>
      </dsp:nvSpPr>
      <dsp:spPr>
        <a:xfrm>
          <a:off x="2245033" y="302"/>
          <a:ext cx="1197499" cy="1197499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Site Enroll-</a:t>
          </a:r>
          <a:r>
            <a:rPr lang="en-US" sz="1600" kern="1200" dirty="0" err="1" smtClean="0"/>
            <a:t>ment</a:t>
          </a:r>
          <a:endParaRPr lang="en-US" sz="1600" kern="1200" dirty="0"/>
        </a:p>
      </dsp:txBody>
      <dsp:txXfrm>
        <a:off x="2420403" y="175672"/>
        <a:ext cx="846759" cy="846759"/>
      </dsp:txXfrm>
    </dsp:sp>
    <dsp:sp modelId="{C2DC681E-A9AF-4090-A180-B62CEC93B73F}">
      <dsp:nvSpPr>
        <dsp:cNvPr id="0" name=""/>
        <dsp:cNvSpPr/>
      </dsp:nvSpPr>
      <dsp:spPr>
        <a:xfrm>
          <a:off x="3816071" y="2721420"/>
          <a:ext cx="1197499" cy="1197499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 Go-Live</a:t>
          </a:r>
          <a:endParaRPr lang="en-US" sz="1600" kern="1200" dirty="0"/>
        </a:p>
      </dsp:txBody>
      <dsp:txXfrm>
        <a:off x="3991441" y="2896790"/>
        <a:ext cx="846759" cy="846759"/>
      </dsp:txXfrm>
    </dsp:sp>
    <dsp:sp modelId="{E5346DAA-DEEC-4655-9E43-2E0D58430275}">
      <dsp:nvSpPr>
        <dsp:cNvPr id="0" name=""/>
        <dsp:cNvSpPr/>
      </dsp:nvSpPr>
      <dsp:spPr>
        <a:xfrm>
          <a:off x="673995" y="2721420"/>
          <a:ext cx="1197499" cy="1197499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FPV</a:t>
          </a:r>
          <a:endParaRPr lang="en-US" sz="1600" kern="1200" dirty="0"/>
        </a:p>
      </dsp:txBody>
      <dsp:txXfrm>
        <a:off x="849365" y="2896790"/>
        <a:ext cx="846759" cy="846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BA3A-A2F9-2242-B760-7D43E414986C}" type="datetimeFigureOut">
              <a:rPr lang="en-US" smtClean="0"/>
              <a:t>4/15/2015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CA6A6-B3A7-1D4C-B504-759EFE177D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245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B3993-9AEE-F044-890A-4ABC643069DC}" type="datetimeFigureOut">
              <a:rPr lang="en-US" smtClean="0"/>
              <a:t>4/15/2015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03AD-7BE0-C14A-AD8F-20F052A5AD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413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6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0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rporateSlid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779048"/>
            <a:ext cx="9144000" cy="1167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6306" y="2779048"/>
            <a:ext cx="6740650" cy="1162802"/>
          </a:xfrm>
        </p:spPr>
        <p:txBody>
          <a:bodyPr bIns="91440"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Lilly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9" y="3065127"/>
            <a:ext cx="1230284" cy="6705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014169" y="2826845"/>
            <a:ext cx="0" cy="1051531"/>
          </a:xfrm>
          <a:prstGeom prst="line">
            <a:avLst/>
          </a:prstGeom>
          <a:ln w="6350">
            <a:solidFill>
              <a:srgbClr val="E223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98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9144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4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rporateSlides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949750"/>
            <a:ext cx="9144000" cy="116760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49750"/>
            <a:ext cx="7772400" cy="1167609"/>
          </a:xfrm>
        </p:spPr>
        <p:txBody>
          <a:bodyPr anchor="ctr" anchorCtr="0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06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1143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43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3B3F-78FC-2747-B528-78983EAFC25E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  ©2014 Eli Lilly and Company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3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377699"/>
          </a:xfrm>
          <a:prstGeom prst="rect">
            <a:avLst/>
          </a:prstGeom>
          <a:solidFill>
            <a:srgbClr val="E223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1" y="117594"/>
            <a:ext cx="84918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1" y="1488532"/>
            <a:ext cx="8491835" cy="463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F1151-A80F-1E43-83FD-99842F626044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333A3-4547-F444-B56E-77A7C57F9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DIN-Bold"/>
          <a:ea typeface="+mj-ea"/>
          <a:cs typeface="DIN-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86786F"/>
          </a:solidFill>
          <a:latin typeface="DIN-Regular"/>
          <a:ea typeface="+mn-ea"/>
          <a:cs typeface="DIN-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6786F"/>
          </a:solidFill>
          <a:latin typeface="DIN-Regular"/>
          <a:ea typeface="+mn-ea"/>
          <a:cs typeface="DIN-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86786F"/>
          </a:solidFill>
          <a:latin typeface="DIN-Regular"/>
          <a:ea typeface="+mn-ea"/>
          <a:cs typeface="DIN-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6786F"/>
          </a:solidFill>
          <a:latin typeface="DIN-Regular"/>
          <a:ea typeface="+mn-ea"/>
          <a:cs typeface="DIN-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86786F"/>
          </a:solidFill>
          <a:latin typeface="DIN-Regular"/>
          <a:ea typeface="+mn-ea"/>
          <a:cs typeface="DIN-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0.xml"/><Relationship Id="rId3" Type="http://schemas.openxmlformats.org/officeDocument/2006/relationships/slide" Target="slide19.xml"/><Relationship Id="rId7" Type="http://schemas.openxmlformats.org/officeDocument/2006/relationships/slide" Target="slide33.xml"/><Relationship Id="rId12" Type="http://schemas.openxmlformats.org/officeDocument/2006/relationships/slide" Target="slide32.xml"/><Relationship Id="rId17" Type="http://schemas.openxmlformats.org/officeDocument/2006/relationships/slide" Target="slide37.xml"/><Relationship Id="rId2" Type="http://schemas.openxmlformats.org/officeDocument/2006/relationships/image" Target="../media/image14.png"/><Relationship Id="rId16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slide" Target="slide36.xml"/><Relationship Id="rId5" Type="http://schemas.openxmlformats.org/officeDocument/2006/relationships/slide" Target="slide22.xml"/><Relationship Id="rId15" Type="http://schemas.openxmlformats.org/officeDocument/2006/relationships/slide" Target="slide31.xml"/><Relationship Id="rId10" Type="http://schemas.openxmlformats.org/officeDocument/2006/relationships/slide" Target="slide20.xml"/><Relationship Id="rId4" Type="http://schemas.openxmlformats.org/officeDocument/2006/relationships/slide" Target="slide25.xml"/><Relationship Id="rId9" Type="http://schemas.openxmlformats.org/officeDocument/2006/relationships/slide" Target="slide34.xml"/><Relationship Id="rId14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da.gov/downloads/drugs/guidancecomplianceregulatoryinformation/guidances/ucm073122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0.xml"/><Relationship Id="rId3" Type="http://schemas.openxmlformats.org/officeDocument/2006/relationships/slide" Target="slide19.xml"/><Relationship Id="rId7" Type="http://schemas.openxmlformats.org/officeDocument/2006/relationships/slide" Target="slide33.xml"/><Relationship Id="rId12" Type="http://schemas.openxmlformats.org/officeDocument/2006/relationships/slide" Target="slide32.xml"/><Relationship Id="rId2" Type="http://schemas.openxmlformats.org/officeDocument/2006/relationships/image" Target="../media/image14.png"/><Relationship Id="rId16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slide" Target="slide36.xml"/><Relationship Id="rId5" Type="http://schemas.openxmlformats.org/officeDocument/2006/relationships/slide" Target="slide22.xml"/><Relationship Id="rId15" Type="http://schemas.openxmlformats.org/officeDocument/2006/relationships/slide" Target="slide31.xml"/><Relationship Id="rId10" Type="http://schemas.openxmlformats.org/officeDocument/2006/relationships/slide" Target="slide20.xml"/><Relationship Id="rId4" Type="http://schemas.openxmlformats.org/officeDocument/2006/relationships/slide" Target="slide25.xml"/><Relationship Id="rId9" Type="http://schemas.openxmlformats.org/officeDocument/2006/relationships/slide" Target="slide34.xml"/><Relationship Id="rId14" Type="http://schemas.openxmlformats.org/officeDocument/2006/relationships/slide" Target="slide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disc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CyVdvgVpY8&amp;feature=youtu.b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to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Material Needed</a:t>
            </a:r>
          </a:p>
          <a:p>
            <a:pPr lvl="1"/>
            <a:r>
              <a:rPr lang="en-US" dirty="0" smtClean="0"/>
              <a:t>This Power Point</a:t>
            </a:r>
          </a:p>
          <a:p>
            <a:pPr lvl="1"/>
            <a:r>
              <a:rPr lang="en-US" dirty="0" smtClean="0"/>
              <a:t>8 ½ x 11 sheets of paper (each person in class to have 1-2 sheets)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</a:t>
            </a:r>
            <a:r>
              <a:rPr lang="en-US" dirty="0" smtClean="0"/>
              <a:t>ard </a:t>
            </a:r>
            <a:r>
              <a:rPr lang="en-US" dirty="0"/>
              <a:t>copies of the SDTM IG V3.2 printed out and bound for each </a:t>
            </a:r>
            <a:r>
              <a:rPr lang="en-US" dirty="0" smtClean="0"/>
              <a:t>participant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Post-it Note Flags (rectangular and colored on one end) – each participant will need about 2-3 packs of these (~50 or so flags per person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participant will need to bring their laptop to access workshop templates needed to complete workshop </a:t>
            </a:r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Handout of Power Point slides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075" name="Picture 8" descr="image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95510" y="4183434"/>
            <a:ext cx="624143" cy="123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82" y="2311389"/>
            <a:ext cx="950780" cy="93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6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“Create Protocol” to “Submit to FDA”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1"/>
            <a:ext cx="8491835" cy="3522739"/>
          </a:xfrm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We are going to generate the </a:t>
            </a:r>
            <a:r>
              <a:rPr lang="en-US" sz="2800" b="1" dirty="0" smtClean="0"/>
              <a:t>high level </a:t>
            </a:r>
            <a:r>
              <a:rPr lang="en-US" sz="2800" dirty="0" smtClean="0"/>
              <a:t>CDISC process steps as a group (with instructor guidance)</a:t>
            </a:r>
          </a:p>
          <a:p>
            <a:r>
              <a:rPr lang="en-US" sz="2800" dirty="0" smtClean="0"/>
              <a:t>Does Lilly have any additional steps?</a:t>
            </a:r>
          </a:p>
          <a:p>
            <a:r>
              <a:rPr lang="en-US" sz="2800" dirty="0" smtClean="0"/>
              <a:t>Consider:</a:t>
            </a:r>
          </a:p>
          <a:p>
            <a:pPr lvl="1"/>
            <a:r>
              <a:rPr lang="en-US" sz="2400" dirty="0" smtClean="0"/>
              <a:t>What steps do you do in your daily job? What steps do others do?</a:t>
            </a:r>
          </a:p>
          <a:p>
            <a:pPr lvl="1"/>
            <a:r>
              <a:rPr lang="en-US" sz="2400" dirty="0"/>
              <a:t>Who helps with the data flow process?</a:t>
            </a:r>
          </a:p>
          <a:p>
            <a:pPr lvl="1"/>
            <a:r>
              <a:rPr lang="en-US" sz="2400" dirty="0" smtClean="0"/>
              <a:t>Are there steps you have heard </a:t>
            </a:r>
            <a:r>
              <a:rPr lang="en-US" sz="2400" dirty="0"/>
              <a:t>about but you </a:t>
            </a:r>
            <a:r>
              <a:rPr lang="en-US" sz="2400" dirty="0" smtClean="0"/>
              <a:t>may or may not know what </a:t>
            </a:r>
            <a:r>
              <a:rPr lang="en-US" sz="2400" dirty="0"/>
              <a:t>they mean</a:t>
            </a:r>
            <a:r>
              <a:rPr lang="en-US" sz="2400" dirty="0" smtClean="0"/>
              <a:t>?</a:t>
            </a:r>
          </a:p>
          <a:p>
            <a:r>
              <a:rPr lang="en-US" sz="2800" dirty="0" smtClean="0">
                <a:hlinkClick r:id="rId2" action="ppaction://hlinksldjump"/>
              </a:rPr>
              <a:t>Lilly HQ Workflow Model</a:t>
            </a:r>
            <a:r>
              <a:rPr lang="en-US" sz="2800" dirty="0" smtClean="0"/>
              <a:t>  (see if helpful)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890102"/>
              </p:ext>
            </p:extLst>
          </p:nvPr>
        </p:nvGraphicFramePr>
        <p:xfrm>
          <a:off x="347769" y="4751294"/>
          <a:ext cx="8491537" cy="183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34353" y="6248400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8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Consider Order of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3101397"/>
          </a:xfrm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the order of the steps from “Create Protocol” to “Submit to FDA”?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ust some steps happen before and after SDTM data sets are created?</a:t>
            </a:r>
          </a:p>
          <a:p>
            <a:pPr lvl="1"/>
            <a:r>
              <a:rPr lang="en-US" dirty="0" smtClean="0"/>
              <a:t>Which steps might overlap the generation of the SDTM data sets?</a:t>
            </a:r>
          </a:p>
          <a:p>
            <a:pPr lvl="1"/>
            <a:r>
              <a:rPr lang="en-US" dirty="0" smtClean="0"/>
              <a:t>Can there be variations in the order of the steps? If so, which order is most efficient?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53" y="4872294"/>
            <a:ext cx="2376156" cy="1484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Lilly </a:t>
            </a:r>
            <a:r>
              <a:rPr lang="en-US" dirty="0"/>
              <a:t>Module 1 Exercise </a:t>
            </a:r>
            <a:r>
              <a:rPr lang="en-US" dirty="0" smtClean="0"/>
              <a:t>#1 – Create Steps from “Create Protocol” to “Submit to FDA”?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800" dirty="0" smtClean="0"/>
              <a:t>Brainstorm Steps </a:t>
            </a:r>
            <a:br>
              <a:rPr lang="en-US" sz="3800" dirty="0" smtClean="0"/>
            </a:br>
            <a:r>
              <a:rPr lang="en-US" sz="3800" dirty="0" smtClean="0"/>
              <a:t> “Create Protocol” to “Submit to FDA”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are the key steps in the CDISC process at Lilly – Steps used by, completed by, and/or created by CDAs &amp; Stat Analysts?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I’ve already given you two:</a:t>
            </a:r>
          </a:p>
          <a:p>
            <a:pPr lvl="1"/>
            <a:r>
              <a:rPr lang="en-US" sz="2400" dirty="0"/>
              <a:t>Create Protocol</a:t>
            </a:r>
          </a:p>
          <a:p>
            <a:pPr lvl="1"/>
            <a:r>
              <a:rPr lang="en-US" sz="2400" dirty="0"/>
              <a:t>Submit to FDA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Each person will write a high level step on a full size (8 ½ x 11) sheet of paper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381" y="2626659"/>
            <a:ext cx="1998894" cy="196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51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to Instructor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As the group comes up with a high level step, assign that step to one of the participants</a:t>
            </a:r>
          </a:p>
          <a:p>
            <a:r>
              <a:rPr lang="en-US" sz="2000" dirty="0" smtClean="0"/>
              <a:t>Participant is to write that step on a sheet of paper (preferably with a sharpie so it is easy to read across the room)</a:t>
            </a:r>
          </a:p>
          <a:p>
            <a:r>
              <a:rPr lang="en-US" sz="2000" dirty="0" smtClean="0"/>
              <a:t>Provide suggestions by asking questions about their job, other’s jobs, etc.</a:t>
            </a:r>
          </a:p>
          <a:p>
            <a:r>
              <a:rPr lang="en-US" sz="2000" dirty="0" smtClean="0"/>
              <a:t>Put up CDISC overview picture again to help generate ideas</a:t>
            </a:r>
          </a:p>
          <a:p>
            <a:r>
              <a:rPr lang="en-US" sz="2000" dirty="0" smtClean="0"/>
              <a:t>Encourage participants to search the web if out of ideas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1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Each Person to a Step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318" y="1846727"/>
            <a:ext cx="1631576" cy="11387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algn="ctr"/>
            <a:r>
              <a:rPr lang="en-US" sz="2000" dirty="0" smtClean="0"/>
              <a:t>PROTOCOL</a:t>
            </a:r>
          </a:p>
          <a:p>
            <a:pPr algn="ctr"/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78424" y="3145671"/>
            <a:ext cx="1658470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algn="ctr"/>
            <a:r>
              <a:rPr lang="en-US" sz="2400" dirty="0" smtClean="0"/>
              <a:t>SDTM</a:t>
            </a:r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65469" y="1815948"/>
            <a:ext cx="17213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algn="ctr"/>
            <a:r>
              <a:rPr lang="en-US" sz="2000" dirty="0" smtClean="0"/>
              <a:t>FDA SUBMISSION</a:t>
            </a:r>
          </a:p>
          <a:p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353563"/>
            <a:ext cx="74866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78823" y="3145671"/>
            <a:ext cx="1631576" cy="11387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algn="ctr"/>
            <a:r>
              <a:rPr lang="en-US" sz="2000" dirty="0" smtClean="0"/>
              <a:t>ADaM</a:t>
            </a:r>
          </a:p>
          <a:p>
            <a:pPr algn="ctr"/>
            <a:endParaRPr lang="en-US" sz="2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756212" y="1846726"/>
            <a:ext cx="1631576" cy="1138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algn="ctr"/>
            <a:r>
              <a:rPr lang="en-US" sz="2000" dirty="0" smtClean="0"/>
              <a:t>SDTM SPEC</a:t>
            </a:r>
          </a:p>
          <a:p>
            <a:pPr algn="ctr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929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Some High Level Lilly Steps to Consider</a:t>
            </a:r>
            <a:endParaRPr lang="en-US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46369" y="1490752"/>
            <a:ext cx="7094123" cy="4633733"/>
            <a:chOff x="1046369" y="1490752"/>
            <a:chExt cx="7094123" cy="4633733"/>
          </a:xfrm>
        </p:grpSpPr>
        <p:sp>
          <p:nvSpPr>
            <p:cNvPr id="13" name="Freeform 12"/>
            <p:cNvSpPr/>
            <p:nvPr/>
          </p:nvSpPr>
          <p:spPr>
            <a:xfrm>
              <a:off x="3094894" y="2060129"/>
              <a:ext cx="440974" cy="91440"/>
            </a:xfrm>
            <a:custGeom>
              <a:avLst/>
              <a:gdLst>
                <a:gd name="connsiteX0" fmla="*/ 0 w 440974"/>
                <a:gd name="connsiteY0" fmla="*/ 45720 h 91440"/>
                <a:gd name="connsiteX1" fmla="*/ 440974 w 440974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0974" h="91440">
                  <a:moveTo>
                    <a:pt x="0" y="45720"/>
                  </a:moveTo>
                  <a:lnTo>
                    <a:pt x="440974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398" tIns="43362" rIns="221398" bIns="43363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046369" y="1490752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SDTM Input into Study Build Design</a:t>
              </a:r>
              <a:endParaRPr lang="en-US" sz="21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16793" y="2060129"/>
              <a:ext cx="440974" cy="91440"/>
            </a:xfrm>
            <a:custGeom>
              <a:avLst/>
              <a:gdLst>
                <a:gd name="connsiteX0" fmla="*/ 0 w 440974"/>
                <a:gd name="connsiteY0" fmla="*/ 45720 h 91440"/>
                <a:gd name="connsiteX1" fmla="*/ 440974 w 440974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0974" h="91440">
                  <a:moveTo>
                    <a:pt x="0" y="45720"/>
                  </a:moveTo>
                  <a:lnTo>
                    <a:pt x="440974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398" tIns="43362" rIns="221398" bIns="43363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568269" y="1490752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Spec Writing &amp; Review</a:t>
              </a:r>
              <a:endParaRPr lang="en-US" sz="2100" kern="120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071532" y="2719146"/>
              <a:ext cx="5043798" cy="440974"/>
            </a:xfrm>
            <a:custGeom>
              <a:avLst/>
              <a:gdLst>
                <a:gd name="connsiteX0" fmla="*/ 5043798 w 5043798"/>
                <a:gd name="connsiteY0" fmla="*/ 0 h 440974"/>
                <a:gd name="connsiteX1" fmla="*/ 5043798 w 5043798"/>
                <a:gd name="connsiteY1" fmla="*/ 237587 h 440974"/>
                <a:gd name="connsiteX2" fmla="*/ 0 w 5043798"/>
                <a:gd name="connsiteY2" fmla="*/ 237587 h 440974"/>
                <a:gd name="connsiteX3" fmla="*/ 0 w 5043798"/>
                <a:gd name="connsiteY3" fmla="*/ 440974 h 4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798" h="440974">
                  <a:moveTo>
                    <a:pt x="5043798" y="0"/>
                  </a:moveTo>
                  <a:lnTo>
                    <a:pt x="5043798" y="237587"/>
                  </a:lnTo>
                  <a:lnTo>
                    <a:pt x="0" y="237587"/>
                  </a:lnTo>
                  <a:lnTo>
                    <a:pt x="0" y="440974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07954" tIns="218130" rIns="2407955" bIns="218129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0" kern="1200" dirty="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90168" y="1490752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SDTM Programming &amp; Validation</a:t>
              </a:r>
              <a:endParaRPr lang="en-US" sz="2100" kern="1200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094894" y="3761899"/>
              <a:ext cx="440974" cy="91440"/>
            </a:xfrm>
            <a:custGeom>
              <a:avLst/>
              <a:gdLst>
                <a:gd name="connsiteX0" fmla="*/ 0 w 440974"/>
                <a:gd name="connsiteY0" fmla="*/ 45720 h 91440"/>
                <a:gd name="connsiteX1" fmla="*/ 440974 w 440974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0974" h="91440">
                  <a:moveTo>
                    <a:pt x="0" y="45720"/>
                  </a:moveTo>
                  <a:lnTo>
                    <a:pt x="440974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398" tIns="43362" rIns="221398" bIns="43363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0" kern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46369" y="3192521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SDTM Delivery</a:t>
              </a:r>
              <a:endParaRPr lang="en-US" sz="2100" kern="1200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616793" y="3761899"/>
              <a:ext cx="440974" cy="91440"/>
            </a:xfrm>
            <a:custGeom>
              <a:avLst/>
              <a:gdLst>
                <a:gd name="connsiteX0" fmla="*/ 0 w 440974"/>
                <a:gd name="connsiteY0" fmla="*/ 45720 h 91440"/>
                <a:gd name="connsiteX1" fmla="*/ 440974 w 440974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0974" h="91440">
                  <a:moveTo>
                    <a:pt x="0" y="45720"/>
                  </a:moveTo>
                  <a:lnTo>
                    <a:pt x="440974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398" tIns="43362" rIns="221398" bIns="43363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568269" y="3192521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ADaM</a:t>
              </a:r>
              <a:endParaRPr lang="en-US" sz="2100" kern="12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071532" y="4420916"/>
              <a:ext cx="5043798" cy="440974"/>
            </a:xfrm>
            <a:custGeom>
              <a:avLst/>
              <a:gdLst>
                <a:gd name="connsiteX0" fmla="*/ 5043798 w 5043798"/>
                <a:gd name="connsiteY0" fmla="*/ 0 h 440974"/>
                <a:gd name="connsiteX1" fmla="*/ 5043798 w 5043798"/>
                <a:gd name="connsiteY1" fmla="*/ 237587 h 440974"/>
                <a:gd name="connsiteX2" fmla="*/ 0 w 5043798"/>
                <a:gd name="connsiteY2" fmla="*/ 237587 h 440974"/>
                <a:gd name="connsiteX3" fmla="*/ 0 w 5043798"/>
                <a:gd name="connsiteY3" fmla="*/ 440974 h 4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798" h="440974">
                  <a:moveTo>
                    <a:pt x="5043798" y="0"/>
                  </a:moveTo>
                  <a:lnTo>
                    <a:pt x="5043798" y="237587"/>
                  </a:lnTo>
                  <a:lnTo>
                    <a:pt x="0" y="237587"/>
                  </a:lnTo>
                  <a:lnTo>
                    <a:pt x="0" y="440974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07954" tIns="218129" rIns="2407955" bIns="21813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0" kern="1200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090168" y="3192521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TLFs</a:t>
              </a:r>
              <a:endParaRPr lang="en-US" sz="2100" kern="12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46369" y="4894291"/>
              <a:ext cx="2050324" cy="1230194"/>
            </a:xfrm>
            <a:custGeom>
              <a:avLst/>
              <a:gdLst>
                <a:gd name="connsiteX0" fmla="*/ 0 w 2050324"/>
                <a:gd name="connsiteY0" fmla="*/ 0 h 1230194"/>
                <a:gd name="connsiteX1" fmla="*/ 2050324 w 2050324"/>
                <a:gd name="connsiteY1" fmla="*/ 0 h 1230194"/>
                <a:gd name="connsiteX2" fmla="*/ 2050324 w 2050324"/>
                <a:gd name="connsiteY2" fmla="*/ 1230194 h 1230194"/>
                <a:gd name="connsiteX3" fmla="*/ 0 w 2050324"/>
                <a:gd name="connsiteY3" fmla="*/ 1230194 h 1230194"/>
                <a:gd name="connsiteX4" fmla="*/ 0 w 2050324"/>
                <a:gd name="connsiteY4" fmla="*/ 0 h 12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324" h="1230194">
                  <a:moveTo>
                    <a:pt x="0" y="0"/>
                  </a:moveTo>
                  <a:lnTo>
                    <a:pt x="2050324" y="0"/>
                  </a:lnTo>
                  <a:lnTo>
                    <a:pt x="2050324" y="1230194"/>
                  </a:lnTo>
                  <a:lnTo>
                    <a:pt x="0" y="1230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14935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Define.xml</a:t>
              </a:r>
              <a:endParaRPr lang="en-US" sz="2100" kern="1200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81" y="5156508"/>
            <a:ext cx="1016310" cy="95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00323" y="5387396"/>
            <a:ext cx="3604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steps impact SDTM!</a:t>
            </a:r>
            <a:endParaRPr lang="en-US" sz="28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75" y="5160833"/>
            <a:ext cx="1016310" cy="95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2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Steps in the CDISC Process from Protocol to Submission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What Does Each Step Mean?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608427" y="1839686"/>
            <a:ext cx="1141692" cy="1136595"/>
            <a:chOff x="608427" y="1839686"/>
            <a:chExt cx="1141692" cy="1136595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7" y="1839686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08427" y="1909483"/>
              <a:ext cx="114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3" action="ppaction://hlinksldjump"/>
                </a:rPr>
                <a:t>Create Protocol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89309" y="4896649"/>
            <a:ext cx="1141692" cy="1136595"/>
            <a:chOff x="2289309" y="4896649"/>
            <a:chExt cx="1141692" cy="1136595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309" y="4896649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289309" y="4975412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4" action="ppaction://hlinksldjump"/>
                </a:rPr>
                <a:t>Annotate CRF (CRF </a:t>
              </a:r>
              <a:r>
                <a:rPr lang="en-US" sz="1400" dirty="0" smtClean="0">
                  <a:latin typeface="Comic Sans MS" panose="030F0702030302020204" pitchFamily="66" charset="0"/>
                  <a:sym typeface="Wingdings" panose="05000000000000000000" pitchFamily="2" charset="2"/>
                  <a:hlinkClick r:id="rId4" action="ppaction://hlinksldjump"/>
                </a:rPr>
                <a:t> SDTM)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6709" y="4896649"/>
            <a:ext cx="1213410" cy="1136595"/>
            <a:chOff x="536709" y="4896649"/>
            <a:chExt cx="1213410" cy="1136595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7" y="4896649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36709" y="4896649"/>
              <a:ext cx="114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5" action="ppaction://hlinksldjump"/>
                </a:rPr>
                <a:t>Choose DEDs/CRF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457463" y="3277555"/>
            <a:ext cx="1166584" cy="1136595"/>
            <a:chOff x="7233345" y="3345755"/>
            <a:chExt cx="1166584" cy="113659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237" y="3345755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33345" y="3456410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6" action="ppaction://hlinksldjump"/>
                </a:rPr>
                <a:t>Annotate CRF (CRF </a:t>
              </a:r>
              <a:r>
                <a:rPr lang="en-US" sz="1400" dirty="0" smtClean="0">
                  <a:latin typeface="Comic Sans MS" panose="030F0702030302020204" pitchFamily="66" charset="0"/>
                  <a:sym typeface="Wingdings" panose="05000000000000000000" pitchFamily="2" charset="2"/>
                  <a:hlinkClick r:id="rId6" action="ppaction://hlinksldjump"/>
                </a:rPr>
                <a:t> </a:t>
              </a:r>
              <a:r>
                <a:rPr lang="en-US" sz="1400" dirty="0" smtClean="0">
                  <a:latin typeface="Comic Sans MS" panose="030F0702030302020204" pitchFamily="66" charset="0"/>
                  <a:hlinkClick r:id="rId6" action="ppaction://hlinksldjump"/>
                </a:rPr>
                <a:t>Raw)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99767" y="3277554"/>
            <a:ext cx="1141692" cy="1136595"/>
            <a:chOff x="5138084" y="3277557"/>
            <a:chExt cx="1141692" cy="113659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5138084" y="3345755"/>
              <a:ext cx="114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7" action="ppaction://hlinksldjump"/>
                </a:rPr>
                <a:t>TFLs and Delivery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46073" y="3277556"/>
            <a:ext cx="1228165" cy="1136595"/>
            <a:chOff x="2246073" y="3277556"/>
            <a:chExt cx="1228165" cy="113659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309" y="3277556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246073" y="3322634"/>
              <a:ext cx="1228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8" action="ppaction://hlinksldjump"/>
                </a:rPr>
                <a:t>Data Management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74779" y="1837071"/>
            <a:ext cx="1141692" cy="1136595"/>
            <a:chOff x="7186520" y="1839686"/>
            <a:chExt cx="1141692" cy="113659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20" y="1839686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186520" y="1893036"/>
              <a:ext cx="114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9" action="ppaction://hlinksldjump"/>
                </a:rPr>
                <a:t>Generate Define.xml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86320" y="1869845"/>
            <a:ext cx="1155139" cy="1136595"/>
            <a:chOff x="5138084" y="1814712"/>
            <a:chExt cx="1155139" cy="1136595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531" y="1814712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5138084" y="1909483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0" action="ppaction://hlinksldjump"/>
                </a:rPr>
                <a:t>Input into Study Build Design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246072" y="1864405"/>
            <a:ext cx="1184928" cy="1136595"/>
            <a:chOff x="2246072" y="1864405"/>
            <a:chExt cx="1184928" cy="1136595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072" y="1864405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289308" y="1914923"/>
              <a:ext cx="114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1" action="ppaction://hlinksldjump"/>
                </a:rPr>
                <a:t>Submit to FDA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545108" y="4893121"/>
            <a:ext cx="1141692" cy="1136595"/>
            <a:chOff x="7258237" y="4893122"/>
            <a:chExt cx="1141692" cy="113659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237" y="4893122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258237" y="4893124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2" action="ppaction://hlinksldjump"/>
                </a:rPr>
                <a:t>ADaM Program &amp; Validate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891989" y="1857362"/>
            <a:ext cx="1141692" cy="1136595"/>
            <a:chOff x="5138084" y="4893123"/>
            <a:chExt cx="1141692" cy="1136595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4893123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5138084" y="4976284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3" action="ppaction://hlinksldjump"/>
                </a:rPr>
                <a:t>SDTM Program &amp; Validate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77465" y="3277558"/>
            <a:ext cx="1172654" cy="1136595"/>
            <a:chOff x="577465" y="3277558"/>
            <a:chExt cx="1172654" cy="113659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7" y="3277558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77465" y="3363685"/>
              <a:ext cx="1141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0" action="ppaction://hlinksldjump"/>
                </a:rPr>
                <a:t>Write SAP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941295" y="3322634"/>
            <a:ext cx="1141692" cy="1136595"/>
            <a:chOff x="5138084" y="3277557"/>
            <a:chExt cx="1141692" cy="1136595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138084" y="3345755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4" action="ppaction://hlinksldjump"/>
                </a:rPr>
                <a:t>SDTM Study Specs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41295" y="4851571"/>
            <a:ext cx="1141692" cy="1136595"/>
            <a:chOff x="5138084" y="3277557"/>
            <a:chExt cx="1141692" cy="1136595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138084" y="3345755"/>
              <a:ext cx="1141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5" action="ppaction://hlinksldjump"/>
                </a:rPr>
                <a:t>ADaM Study Specs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689414" y="4851570"/>
            <a:ext cx="1141692" cy="1136595"/>
            <a:chOff x="5138084" y="3277557"/>
            <a:chExt cx="1141692" cy="1136595"/>
          </a:xfrm>
        </p:grpSpPr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5138084" y="3345755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6" action="ppaction://hlinksldjump"/>
                </a:rPr>
                <a:t>Clinical Study Report (CSR)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170613" y="6356350"/>
            <a:ext cx="219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17" action="ppaction://hlinksldjump"/>
              </a:rPr>
              <a:t>Jump to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Clinical Trial Protocol</a:t>
            </a:r>
            <a:br>
              <a:rPr lang="en-US" dirty="0" smtClean="0"/>
            </a:br>
            <a:r>
              <a:rPr lang="en-US" dirty="0" smtClean="0"/>
              <a:t>ICH – E6 </a:t>
            </a:r>
            <a:r>
              <a:rPr lang="en-US" dirty="0"/>
              <a:t>Good Clinical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General Information</a:t>
            </a:r>
          </a:p>
          <a:p>
            <a:r>
              <a:rPr lang="en-US" dirty="0" smtClean="0"/>
              <a:t>Background Information</a:t>
            </a:r>
          </a:p>
          <a:p>
            <a:r>
              <a:rPr lang="en-US" dirty="0" smtClean="0"/>
              <a:t>Trial Objectives and Purpose</a:t>
            </a:r>
          </a:p>
          <a:p>
            <a:r>
              <a:rPr lang="en-US" dirty="0" smtClean="0">
                <a:solidFill>
                  <a:srgbClr val="E2231A"/>
                </a:solidFill>
              </a:rPr>
              <a:t>Trial Design</a:t>
            </a:r>
          </a:p>
          <a:p>
            <a:r>
              <a:rPr lang="en-US" dirty="0" smtClean="0">
                <a:solidFill>
                  <a:srgbClr val="E2231A"/>
                </a:solidFill>
              </a:rPr>
              <a:t>Selection and Withdrawal of Subjects</a:t>
            </a:r>
          </a:p>
          <a:p>
            <a:r>
              <a:rPr lang="en-US" dirty="0" smtClean="0">
                <a:solidFill>
                  <a:srgbClr val="E2231A"/>
                </a:solidFill>
              </a:rPr>
              <a:t>Treatment of Subjects</a:t>
            </a:r>
          </a:p>
          <a:p>
            <a:r>
              <a:rPr lang="en-US" dirty="0" smtClean="0">
                <a:solidFill>
                  <a:srgbClr val="E2231A"/>
                </a:solidFill>
              </a:rPr>
              <a:t>Assessment of Efficacy</a:t>
            </a:r>
          </a:p>
          <a:p>
            <a:r>
              <a:rPr lang="en-US" dirty="0" smtClean="0">
                <a:solidFill>
                  <a:srgbClr val="E2231A"/>
                </a:solidFill>
              </a:rPr>
              <a:t>Assessment of Safety</a:t>
            </a:r>
          </a:p>
          <a:p>
            <a:r>
              <a:rPr lang="en-US" dirty="0" smtClean="0">
                <a:solidFill>
                  <a:srgbClr val="E2231A"/>
                </a:solidFill>
              </a:rPr>
              <a:t>Statistics</a:t>
            </a:r>
            <a:endParaRPr lang="en-US" dirty="0">
              <a:solidFill>
                <a:srgbClr val="E2231A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Direct Access to Source Data/Documents</a:t>
            </a:r>
          </a:p>
          <a:p>
            <a:r>
              <a:rPr lang="en-US" dirty="0" smtClean="0"/>
              <a:t>Quality Control and Quality Assurance</a:t>
            </a:r>
          </a:p>
          <a:p>
            <a:r>
              <a:rPr lang="en-US" dirty="0" smtClean="0"/>
              <a:t>Ethics</a:t>
            </a:r>
          </a:p>
          <a:p>
            <a:r>
              <a:rPr lang="en-US" dirty="0" smtClean="0"/>
              <a:t>Data Handling and Recordkeeping</a:t>
            </a:r>
          </a:p>
          <a:p>
            <a:r>
              <a:rPr lang="en-US" dirty="0" smtClean="0"/>
              <a:t>Financing and Insurance</a:t>
            </a:r>
          </a:p>
          <a:p>
            <a:r>
              <a:rPr lang="en-US" dirty="0" smtClean="0"/>
              <a:t>Publication Policy</a:t>
            </a:r>
          </a:p>
          <a:p>
            <a:r>
              <a:rPr lang="en-US" dirty="0" smtClean="0"/>
              <a:t>Supplements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3B3F-78FC-2747-B528-78983EAFC25E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  ©2014 Eli Lilly and Company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60" y="5181972"/>
            <a:ext cx="1362745" cy="12321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7470" y="6075144"/>
            <a:ext cx="6734647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http://</a:t>
            </a:r>
            <a:r>
              <a:rPr lang="en-US" sz="1100" dirty="0" smtClean="0">
                <a:hlinkClick r:id="rId3"/>
              </a:rPr>
              <a:t>www.fda.gov/downloads/drugs/guidancecomplianceregulatoryinformation/guidances/ucm073122.pdf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2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Lilly Workshop Module 1 Overview of CDISC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Statistical Analysis Plan (SAP)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11434"/>
            <a:ext cx="3657600" cy="3069531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300" dirty="0" smtClean="0">
                <a:solidFill>
                  <a:srgbClr val="E2231A"/>
                </a:solidFill>
              </a:rPr>
              <a:t>From Protocol</a:t>
            </a:r>
          </a:p>
          <a:p>
            <a:r>
              <a:rPr lang="en-US" sz="2400" dirty="0" smtClean="0"/>
              <a:t>Trial </a:t>
            </a:r>
            <a:r>
              <a:rPr lang="en-US" sz="2400" dirty="0"/>
              <a:t>Design</a:t>
            </a:r>
          </a:p>
          <a:p>
            <a:r>
              <a:rPr lang="en-US" sz="2400" dirty="0"/>
              <a:t>Selection and Withdrawal of Subjects</a:t>
            </a:r>
          </a:p>
          <a:p>
            <a:r>
              <a:rPr lang="en-US" sz="2400" dirty="0"/>
              <a:t>Treatment of Subjects</a:t>
            </a:r>
          </a:p>
          <a:p>
            <a:r>
              <a:rPr lang="en-US" sz="2400" dirty="0"/>
              <a:t>Assessment of Efficacy</a:t>
            </a:r>
          </a:p>
          <a:p>
            <a:r>
              <a:rPr lang="en-US" sz="2400" dirty="0"/>
              <a:t>Assessment of Safety</a:t>
            </a:r>
          </a:p>
          <a:p>
            <a:r>
              <a:rPr lang="en-US" sz="2400" dirty="0" smtClean="0"/>
              <a:t>Statistics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9953" y="1511435"/>
            <a:ext cx="4633401" cy="1034541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Includes mock table shells</a:t>
            </a:r>
          </a:p>
          <a:p>
            <a:r>
              <a:rPr lang="en-US" dirty="0" smtClean="0"/>
              <a:t>Description of TFLs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3B3F-78FC-2747-B528-78983EAFC25E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  ©2014 Eli Lilly and Company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05" y="3164542"/>
            <a:ext cx="5153049" cy="2756646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09" y="4684712"/>
            <a:ext cx="2046791" cy="1671638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</a:t>
            </a:r>
            <a:r>
              <a:rPr lang="en-US" dirty="0"/>
              <a:t>into Study Build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409122"/>
            <a:ext cx="8746804" cy="264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1801514"/>
          </a:xfrm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variables are included?</a:t>
            </a:r>
          </a:p>
          <a:p>
            <a:r>
              <a:rPr lang="en-US" dirty="0" smtClean="0"/>
              <a:t>Data Element Definitions (DEDs)</a:t>
            </a:r>
          </a:p>
          <a:p>
            <a:pPr lvl="1"/>
            <a:r>
              <a:rPr lang="en-US" dirty="0" smtClean="0"/>
              <a:t>Mapping to SDTM</a:t>
            </a:r>
          </a:p>
          <a:p>
            <a:pPr lvl="1"/>
            <a:r>
              <a:rPr lang="en-US" dirty="0" smtClean="0"/>
              <a:t>References to Controlled Terminology</a:t>
            </a:r>
          </a:p>
        </p:txBody>
      </p:sp>
      <p:sp>
        <p:nvSpPr>
          <p:cNvPr id="8" name="Oval 7"/>
          <p:cNvSpPr/>
          <p:nvPr/>
        </p:nvSpPr>
        <p:spPr>
          <a:xfrm>
            <a:off x="5903843" y="3647661"/>
            <a:ext cx="745435" cy="526774"/>
          </a:xfrm>
          <a:prstGeom prst="ellipse">
            <a:avLst/>
          </a:prstGeom>
          <a:noFill/>
          <a:ln w="1270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86001" y="4467639"/>
            <a:ext cx="838199" cy="526774"/>
          </a:xfrm>
          <a:prstGeom prst="ellipse">
            <a:avLst/>
          </a:prstGeom>
          <a:noFill/>
          <a:ln w="1270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1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DEDs/CRF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1" y="1457325"/>
            <a:ext cx="8616950" cy="174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1" y="2871133"/>
            <a:ext cx="4455550" cy="358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67200" y="1739153"/>
            <a:ext cx="672353" cy="170329"/>
          </a:xfrm>
          <a:prstGeom prst="rect">
            <a:avLst/>
          </a:prstGeom>
          <a:noFill/>
          <a:ln w="1270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55946" y="4392706"/>
            <a:ext cx="4308475" cy="2058614"/>
          </a:xfrm>
          <a:prstGeom prst="rect">
            <a:avLst/>
          </a:prstGeom>
          <a:noFill/>
          <a:ln w="1270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8" y="4814047"/>
            <a:ext cx="4698543" cy="1299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10871" y="5422014"/>
            <a:ext cx="3011310" cy="691916"/>
          </a:xfrm>
          <a:prstGeom prst="rect">
            <a:avLst/>
          </a:prstGeom>
          <a:noFill/>
          <a:ln w="1270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Annotated CRF (CRF </a:t>
            </a:r>
            <a:r>
              <a:rPr lang="en-US" dirty="0" smtClean="0">
                <a:sym typeface="Wingdings" panose="05000000000000000000" pitchFamily="2" charset="2"/>
              </a:rPr>
              <a:t> Raw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864" y="1488533"/>
            <a:ext cx="7595193" cy="994692"/>
          </a:xfrm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CORE_CRF_VS1001_V4</a:t>
            </a:r>
          </a:p>
          <a:p>
            <a:r>
              <a:rPr lang="en-US" sz="2800" dirty="0" smtClean="0"/>
              <a:t>Vital Signs CRF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" y="2548890"/>
            <a:ext cx="7595192" cy="3807460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290047" y="3263153"/>
            <a:ext cx="1488141" cy="1039906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25035" y="3065929"/>
            <a:ext cx="2106706" cy="369332"/>
          </a:xfrm>
          <a:prstGeom prst="rect">
            <a:avLst/>
          </a:prstGeom>
          <a:noFill/>
          <a:ln w="19050"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 SDTM variables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  <a:endCxn id="7" idx="7"/>
          </p:cNvCxnSpPr>
          <p:nvPr/>
        </p:nvCxnSpPr>
        <p:spPr>
          <a:xfrm flipH="1">
            <a:off x="4560255" y="3250595"/>
            <a:ext cx="764780" cy="164849"/>
          </a:xfrm>
          <a:prstGeom prst="straightConnector1">
            <a:avLst/>
          </a:prstGeom>
          <a:ln>
            <a:solidFill>
              <a:srgbClr val="E2231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  <p:bldP spid="8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Descriptions &amp; Codelists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" y="1840230"/>
            <a:ext cx="8260662" cy="2320290"/>
          </a:xfrm>
          <a:prstGeom prst="rect">
            <a:avLst/>
          </a:prstGeom>
          <a:noFill/>
          <a:ln w="9525">
            <a:solidFill>
              <a:srgbClr val="8678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4" y="4441362"/>
            <a:ext cx="8260662" cy="2167083"/>
          </a:xfrm>
          <a:prstGeom prst="rect">
            <a:avLst/>
          </a:prstGeom>
          <a:noFill/>
          <a:ln w="9525">
            <a:solidFill>
              <a:srgbClr val="8678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94410" y="2743200"/>
            <a:ext cx="2129790" cy="493059"/>
          </a:xfrm>
          <a:prstGeom prst="rect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11830" y="5417820"/>
            <a:ext cx="2354580" cy="11906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41929" y="2859741"/>
            <a:ext cx="654424" cy="0"/>
          </a:xfrm>
          <a:prstGeom prst="straightConnector1">
            <a:avLst/>
          </a:prstGeom>
          <a:ln>
            <a:solidFill>
              <a:srgbClr val="E2231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41929" y="3092824"/>
            <a:ext cx="654424" cy="0"/>
          </a:xfrm>
          <a:prstGeom prst="straightConnector1">
            <a:avLst/>
          </a:prstGeom>
          <a:ln>
            <a:solidFill>
              <a:srgbClr val="E2231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94410" y="3236259"/>
            <a:ext cx="2129790" cy="9242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24200" y="4160520"/>
            <a:ext cx="569259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Annotate CRF (CRF </a:t>
            </a:r>
            <a:r>
              <a:rPr lang="en-US" dirty="0" smtClean="0">
                <a:sym typeface="Wingdings" panose="05000000000000000000" pitchFamily="2" charset="2"/>
              </a:rPr>
              <a:t> SDTM)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aCRF.pdf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6" y="1645921"/>
            <a:ext cx="8584460" cy="4710430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40430" y="1884941"/>
            <a:ext cx="157734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[NOT SUBMITTED]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0430" y="2631549"/>
            <a:ext cx="85153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VSDTC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0430" y="5768770"/>
            <a:ext cx="32118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VSORRESU where VSTESTCD = ‘WEIGHT’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0430" y="3793509"/>
            <a:ext cx="32118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VSORRES where VSTESTCD = ‘HEIGHT’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0429" y="3216950"/>
            <a:ext cx="85153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VSDTC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0430" y="5088909"/>
            <a:ext cx="32118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VSORRES where VSTESTCD = ‘WEIGHT’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0909" y="4425950"/>
            <a:ext cx="32118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VSORRESU where VSTESTCD = ‘HEIGHT’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31130" y="1884941"/>
            <a:ext cx="78867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VSSTAT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4846" y="1338144"/>
            <a:ext cx="134535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VS = Vital Signs</a:t>
            </a:r>
            <a:endParaRPr lang="en-US" sz="1400" b="1" i="1" dirty="0"/>
          </a:p>
        </p:txBody>
      </p:sp>
      <p:sp>
        <p:nvSpPr>
          <p:cNvPr id="21" name="Oval 20"/>
          <p:cNvSpPr/>
          <p:nvPr/>
        </p:nvSpPr>
        <p:spPr>
          <a:xfrm>
            <a:off x="2872740" y="1503879"/>
            <a:ext cx="3756660" cy="919281"/>
          </a:xfrm>
          <a:prstGeom prst="ellipse">
            <a:avLst/>
          </a:prstGeom>
          <a:noFill/>
          <a:ln w="19050">
            <a:solidFill>
              <a:srgbClr val="8678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3947397"/>
            <a:ext cx="32118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VSTEST where VSTESTCD = ‘HEIGHT’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99" y="5294303"/>
            <a:ext cx="32118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VSTEST where VSTESTCD = ‘WEIGHT’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4213" y="1492032"/>
            <a:ext cx="2187830" cy="830997"/>
          </a:xfrm>
          <a:prstGeom prst="rect">
            <a:avLst/>
          </a:prstGeom>
          <a:solidFill>
            <a:schemeClr val="bg1"/>
          </a:solidFill>
          <a:ln w="12700">
            <a:solidFill>
              <a:srgbClr val="86786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[NOT SUBMITTED] vs VSSTAT to be covered in a different module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965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0" y="1488533"/>
            <a:ext cx="3614929" cy="3289655"/>
          </a:xfrm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000" dirty="0" smtClean="0"/>
              <a:t>Create electronic edit checks specifications</a:t>
            </a:r>
          </a:p>
          <a:p>
            <a:r>
              <a:rPr lang="en-US" sz="2000" dirty="0" smtClean="0"/>
              <a:t>Create, review, finalize CRF instructions</a:t>
            </a:r>
          </a:p>
          <a:p>
            <a:r>
              <a:rPr lang="en-US" sz="2000" dirty="0" smtClean="0"/>
              <a:t>Build </a:t>
            </a:r>
            <a:r>
              <a:rPr lang="en-US" sz="2000" dirty="0" err="1" smtClean="0"/>
              <a:t>InForm</a:t>
            </a:r>
            <a:r>
              <a:rPr lang="en-US" sz="2000" dirty="0" smtClean="0"/>
              <a:t> and perform testing</a:t>
            </a:r>
          </a:p>
          <a:p>
            <a:r>
              <a:rPr lang="en-US" sz="2000" dirty="0" smtClean="0"/>
              <a:t>Site enrollment ready</a:t>
            </a:r>
          </a:p>
          <a:p>
            <a:r>
              <a:rPr lang="en-US" sz="2000" dirty="0" smtClean="0"/>
              <a:t>System Go-Live</a:t>
            </a:r>
          </a:p>
          <a:p>
            <a:r>
              <a:rPr lang="en-US" sz="2000" dirty="0" smtClean="0"/>
              <a:t>First </a:t>
            </a:r>
            <a:r>
              <a:rPr lang="en-US" sz="2000" dirty="0"/>
              <a:t>Patient Visit (FPV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72" y="5139802"/>
            <a:ext cx="2143321" cy="979662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76886899"/>
              </p:ext>
            </p:extLst>
          </p:nvPr>
        </p:nvGraphicFramePr>
        <p:xfrm>
          <a:off x="3517932" y="1683060"/>
          <a:ext cx="5687567" cy="450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8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6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Graphic spid="8" grpId="0">
        <p:bldAsOne/>
      </p:bldGraphic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Spec Writing &amp;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1819444"/>
          </a:xfrm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Example below: part of an SDTM Study Spec </a:t>
            </a:r>
          </a:p>
          <a:p>
            <a:pPr lvl="1"/>
            <a:r>
              <a:rPr lang="en-US" sz="2400" dirty="0" smtClean="0"/>
              <a:t>Adverse Event (AE) SDTM domain</a:t>
            </a:r>
          </a:p>
          <a:p>
            <a:pPr lvl="1"/>
            <a:r>
              <a:rPr lang="en-US" sz="2400" dirty="0" smtClean="0"/>
              <a:t>SDTM variables and associated metadata</a:t>
            </a:r>
          </a:p>
          <a:p>
            <a:pPr lvl="1"/>
            <a:r>
              <a:rPr lang="en-US" sz="2400" dirty="0" smtClean="0"/>
              <a:t>Lilly specific BUSINESS_ALGORITHM for mapping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" y="3500605"/>
            <a:ext cx="7878726" cy="28557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09552" y="3495540"/>
            <a:ext cx="2753833" cy="2699689"/>
          </a:xfrm>
          <a:prstGeom prst="rect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Spec Writing &amp;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1819444"/>
          </a:xfrm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Example below: part of an SDTM Study Spec </a:t>
            </a:r>
          </a:p>
          <a:p>
            <a:pPr lvl="1"/>
            <a:r>
              <a:rPr lang="en-US" sz="2400" dirty="0" smtClean="0"/>
              <a:t>Adverse Event (AE) SDTM domain</a:t>
            </a:r>
          </a:p>
          <a:p>
            <a:pPr lvl="1"/>
            <a:r>
              <a:rPr lang="en-US" sz="2400" dirty="0" smtClean="0"/>
              <a:t>SDTM variables and associated metadata</a:t>
            </a:r>
          </a:p>
          <a:p>
            <a:pPr lvl="1"/>
            <a:r>
              <a:rPr lang="en-US" sz="2400" dirty="0" smtClean="0"/>
              <a:t>Lilly specific BUSINESS_ALGORITHM for mapping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1" y="3500605"/>
            <a:ext cx="7878726" cy="28557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09552" y="3495540"/>
            <a:ext cx="2753833" cy="2699689"/>
          </a:xfrm>
          <a:prstGeom prst="rect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3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Mapping?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4867818"/>
          </a:xfrm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It can mean several things to different groups.</a:t>
            </a:r>
          </a:p>
          <a:p>
            <a:r>
              <a:rPr lang="en-US" dirty="0" smtClean="0"/>
              <a:t>Annotations on a CRF with SDTM variables</a:t>
            </a:r>
            <a:endParaRPr lang="en-US" dirty="0"/>
          </a:p>
          <a:p>
            <a:r>
              <a:rPr lang="en-US" dirty="0"/>
              <a:t>SST Specification (.xls </a:t>
            </a:r>
            <a:r>
              <a:rPr lang="en-US" dirty="0" smtClean="0"/>
              <a:t>mapping raw data </a:t>
            </a:r>
            <a:r>
              <a:rPr lang="en-US" dirty="0"/>
              <a:t>to </a:t>
            </a:r>
            <a:r>
              <a:rPr lang="en-US" dirty="0" smtClean="0"/>
              <a:t>SDTM using columns for the metadata attributes (</a:t>
            </a:r>
            <a:r>
              <a:rPr lang="en-US" b="1" dirty="0" smtClean="0">
                <a:solidFill>
                  <a:schemeClr val="tx1"/>
                </a:solidFill>
              </a:rPr>
              <a:t>Variable Name</a:t>
            </a:r>
            <a:r>
              <a:rPr lang="en-US" dirty="0" smtClean="0"/>
              <a:t>) and rows for the variable values (</a:t>
            </a:r>
            <a:r>
              <a:rPr lang="en-US" b="1" dirty="0" smtClean="0">
                <a:solidFill>
                  <a:schemeClr val="tx1"/>
                </a:solidFill>
              </a:rPr>
              <a:t>USUBJID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Or doing the mapping in </a:t>
            </a:r>
            <a:r>
              <a:rPr lang="en-US" dirty="0" smtClean="0"/>
              <a:t>a programming language like SAS code </a:t>
            </a:r>
            <a:r>
              <a:rPr lang="en-US" dirty="0"/>
              <a:t>with </a:t>
            </a:r>
            <a:r>
              <a:rPr lang="en-US" dirty="0" smtClean="0"/>
              <a:t>not several to very few supporting documents, SST (ex: map.sas)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/>
          </a:bodyPr>
          <a:lstStyle/>
          <a:p>
            <a:r>
              <a:rPr lang="en-US" dirty="0" smtClean="0"/>
              <a:t>Encourage participation to enhance learning in this hands-on workshop</a:t>
            </a:r>
          </a:p>
          <a:p>
            <a:r>
              <a:rPr lang="en-US" dirty="0" smtClean="0"/>
              <a:t>Provide </a:t>
            </a:r>
            <a:r>
              <a:rPr lang="en-US" dirty="0"/>
              <a:t>study teams </a:t>
            </a:r>
            <a:r>
              <a:rPr lang="en-US" dirty="0" smtClean="0"/>
              <a:t>the opportunity to discover and understand end to end data flow</a:t>
            </a:r>
          </a:p>
          <a:p>
            <a:r>
              <a:rPr lang="en-US" dirty="0" smtClean="0"/>
              <a:t>Present an overview of key step in any CDISC process, with an emphasis on Lilly’s process</a:t>
            </a:r>
          </a:p>
          <a:p>
            <a:r>
              <a:rPr lang="en-US" dirty="0" smtClean="0"/>
              <a:t>Participants will be able to order key steps in the CDISC process and be able to relate each step to SDTM data sets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E3813-FB93-2A44-AC08-324D96C9FA92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21614" y="65584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Programming &amp;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SDTM domains </a:t>
            </a:r>
          </a:p>
          <a:p>
            <a:pPr lvl="1"/>
            <a:r>
              <a:rPr lang="en-US" dirty="0"/>
              <a:t>Created from raw data</a:t>
            </a:r>
          </a:p>
          <a:p>
            <a:pPr lvl="1"/>
            <a:r>
              <a:rPr lang="en-US" dirty="0" smtClean="0"/>
              <a:t>Uses the Study Specifications</a:t>
            </a:r>
          </a:p>
          <a:p>
            <a:pPr lvl="1"/>
            <a:r>
              <a:rPr lang="en-US" dirty="0" smtClean="0"/>
              <a:t>Compliance to Standards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Trial Design Domains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/>
              <a:t>P</a:t>
            </a:r>
            <a:r>
              <a:rPr lang="en-US" dirty="0" smtClean="0"/>
              <a:t>rotocol/Statistical Analysis Plan (SAP)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599891"/>
              </p:ext>
            </p:extLst>
          </p:nvPr>
        </p:nvGraphicFramePr>
        <p:xfrm>
          <a:off x="1092000" y="3522036"/>
          <a:ext cx="669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88"/>
                <a:gridCol w="1673988"/>
                <a:gridCol w="1673988"/>
                <a:gridCol w="1673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USUBJID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EPOCH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Treatment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Follow-Up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111358" y="3522036"/>
            <a:ext cx="1676594" cy="1483360"/>
          </a:xfrm>
          <a:prstGeom prst="rect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 Spec Writing &amp;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Key to Connect SDTM to ADaM</a:t>
            </a:r>
          </a:p>
          <a:p>
            <a:pPr lvl="1"/>
            <a:r>
              <a:rPr lang="en-US" dirty="0" smtClean="0"/>
              <a:t>Use metadata to make connection</a:t>
            </a:r>
          </a:p>
          <a:p>
            <a:pPr lvl="1"/>
            <a:r>
              <a:rPr lang="en-US" dirty="0" smtClean="0"/>
              <a:t>Described in business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446803" y="3006792"/>
            <a:ext cx="6248844" cy="2906345"/>
            <a:chOff x="1446803" y="3006792"/>
            <a:chExt cx="6248844" cy="290634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6803" y="3463993"/>
              <a:ext cx="6248844" cy="2449144"/>
            </a:xfrm>
            <a:prstGeom prst="rect">
              <a:avLst/>
            </a:prstGeom>
            <a:noFill/>
            <a:ln w="9525">
              <a:solidFill>
                <a:srgbClr val="8678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Down Arrow 6"/>
            <p:cNvSpPr/>
            <p:nvPr/>
          </p:nvSpPr>
          <p:spPr>
            <a:xfrm>
              <a:off x="4027215" y="3006792"/>
              <a:ext cx="277996" cy="457201"/>
            </a:xfrm>
            <a:prstGeom prst="downArrow">
              <a:avLst/>
            </a:prstGeom>
            <a:ln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3675" y="3711974"/>
              <a:ext cx="5411972" cy="542260"/>
            </a:xfrm>
            <a:prstGeom prst="rect">
              <a:avLst/>
            </a:prstGeom>
            <a:noFill/>
            <a:ln w="19050"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3675" y="5065853"/>
              <a:ext cx="5411972" cy="542260"/>
            </a:xfrm>
            <a:prstGeom prst="rect">
              <a:avLst/>
            </a:prstGeom>
            <a:noFill/>
            <a:ln w="19050"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 Programming &amp;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ADaM data sets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reated from SDTM data </a:t>
            </a:r>
          </a:p>
          <a:p>
            <a:pPr lvl="1"/>
            <a:r>
              <a:rPr lang="en-US" dirty="0" smtClean="0"/>
              <a:t>Derived variables needed for analysis</a:t>
            </a:r>
          </a:p>
          <a:p>
            <a:r>
              <a:rPr lang="en-US" dirty="0" smtClean="0"/>
              <a:t>Traceability SDTM </a:t>
            </a:r>
            <a:r>
              <a:rPr lang="en-US" dirty="0" smtClean="0">
                <a:sym typeface="Wingdings" panose="05000000000000000000" pitchFamily="2" charset="2"/>
              </a:rPr>
              <a:t> ADaM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/>
              <a:t>ADaM data sets used for analysis to generate Tables, Figures, and Listings (TFLs)</a:t>
            </a:r>
          </a:p>
          <a:p>
            <a:r>
              <a:rPr lang="en-US" dirty="0" smtClean="0"/>
              <a:t>ADaM data sets are “analysis ready”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5" y="3105310"/>
            <a:ext cx="7155536" cy="1684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72809" y="3105310"/>
            <a:ext cx="5909559" cy="817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TFLs &amp;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488533"/>
            <a:ext cx="8339328" cy="905043"/>
          </a:xfrm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Tables/Figures generated using ADaM</a:t>
            </a:r>
          </a:p>
          <a:p>
            <a:r>
              <a:rPr lang="en-US" sz="2400" dirty="0" smtClean="0"/>
              <a:t>Listings can be combination of ADaM/SDTM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3" y="2698377"/>
            <a:ext cx="8494316" cy="3353467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Generate Define.xml </a:t>
            </a:r>
            <a:br>
              <a:rPr lang="en-US" dirty="0"/>
            </a:br>
            <a:r>
              <a:rPr lang="en-US" dirty="0"/>
              <a:t>(contains </a:t>
            </a:r>
            <a:r>
              <a:rPr lang="en-US" dirty="0" smtClean="0"/>
              <a:t>aCRF.pdf </a:t>
            </a:r>
            <a:r>
              <a:rPr lang="en-US" dirty="0"/>
              <a:t>for SDTM)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5" y="1780698"/>
            <a:ext cx="8554491" cy="4321927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6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Write Clinical Study Report (CSR)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56" y="1468621"/>
            <a:ext cx="3657601" cy="3702093"/>
          </a:xfrm>
          <a:ln>
            <a:solidFill>
              <a:srgbClr val="E2231A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Investigational Plan</a:t>
            </a:r>
          </a:p>
          <a:p>
            <a:r>
              <a:rPr lang="en-US" sz="3400" dirty="0" smtClean="0"/>
              <a:t>Study Patients</a:t>
            </a:r>
          </a:p>
          <a:p>
            <a:r>
              <a:rPr lang="en-US" sz="3400" dirty="0" smtClean="0"/>
              <a:t>Efficacy Evaluation</a:t>
            </a:r>
          </a:p>
          <a:p>
            <a:r>
              <a:rPr lang="en-US" sz="3400" dirty="0" smtClean="0"/>
              <a:t>Safety Evaluation</a:t>
            </a:r>
          </a:p>
          <a:p>
            <a:r>
              <a:rPr lang="en-US" sz="3400" dirty="0" smtClean="0"/>
              <a:t>Discussion and Overall Conclusions</a:t>
            </a:r>
          </a:p>
          <a:p>
            <a:r>
              <a:rPr lang="en-US" sz="3400" dirty="0" smtClean="0"/>
              <a:t>Tables &amp; Figures </a:t>
            </a:r>
          </a:p>
          <a:p>
            <a:r>
              <a:rPr lang="en-US" sz="3400" dirty="0" smtClean="0"/>
              <a:t>Reference </a:t>
            </a:r>
            <a:r>
              <a:rPr lang="en-US" sz="3400" dirty="0"/>
              <a:t>List</a:t>
            </a:r>
          </a:p>
          <a:p>
            <a:r>
              <a:rPr lang="en-US" sz="3400" dirty="0" smtClean="0"/>
              <a:t>Appendices</a:t>
            </a:r>
          </a:p>
          <a:p>
            <a:r>
              <a:rPr lang="en-US" sz="3400" dirty="0" smtClean="0"/>
              <a:t>Synopsis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9" y="1476156"/>
            <a:ext cx="3084895" cy="3694558"/>
          </a:xfrm>
          <a:prstGeom prst="rect">
            <a:avLst/>
          </a:prstGeom>
          <a:noFill/>
          <a:ln w="9525">
            <a:solidFill>
              <a:srgbClr val="8678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3143" y="5545675"/>
            <a:ext cx="7685314" cy="646331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6786F"/>
                </a:solidFill>
              </a:rPr>
              <a:t>http://www.fda.gov/downloads/Drugs/GuidanceComplianceRegulatoryInformation/Guidances/UCM073113.pdf(See ICH Guidelines</a:t>
            </a:r>
            <a:r>
              <a:rPr lang="en-US" dirty="0" smtClean="0">
                <a:solidFill>
                  <a:srgbClr val="86786F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8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to FDA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2" y="1507303"/>
            <a:ext cx="6313261" cy="48624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81483" y="6402956"/>
            <a:ext cx="9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Lilly Module 1 Exercise #2 – Order the Steps and Provide Relationship to SDTM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#2: Lilly Mod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Everyone </a:t>
            </a:r>
            <a:r>
              <a:rPr lang="en-US" sz="2800" dirty="0" smtClean="0"/>
              <a:t>stand up with your Lilly CDISC step</a:t>
            </a:r>
          </a:p>
          <a:p>
            <a:r>
              <a:rPr lang="en-US" sz="2800" dirty="0" smtClean="0"/>
              <a:t>Order </a:t>
            </a:r>
            <a:r>
              <a:rPr lang="en-US" sz="2800" dirty="0" smtClean="0"/>
              <a:t>yourselves as the </a:t>
            </a:r>
            <a:r>
              <a:rPr lang="en-US" sz="2800" dirty="0" smtClean="0"/>
              <a:t>Lilly CDISC steps </a:t>
            </a:r>
            <a:r>
              <a:rPr lang="en-US" sz="2800" dirty="0"/>
              <a:t>from Start to </a:t>
            </a:r>
            <a:r>
              <a:rPr lang="en-US" sz="2800" dirty="0" smtClean="0"/>
              <a:t>Finish with relation to SDTM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Explain </a:t>
            </a:r>
            <a:r>
              <a:rPr lang="en-US" sz="2800" dirty="0" smtClean="0"/>
              <a:t>how your Lilly CDISC step relates to SDTM</a:t>
            </a:r>
          </a:p>
          <a:p>
            <a:r>
              <a:rPr lang="en-US" sz="2800" dirty="0" smtClean="0"/>
              <a:t>Explain how SDTM relates to your Lilly CDISC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4252" y="2999617"/>
            <a:ext cx="1658470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algn="ctr"/>
            <a:r>
              <a:rPr lang="en-US" sz="2400" dirty="0" smtClean="0"/>
              <a:t>SDTM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9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In The Correct Order?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3" y="2653553"/>
            <a:ext cx="8763895" cy="139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47012" y="6463553"/>
            <a:ext cx="1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CDISC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Order Analogy – Board Games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0" y="1639729"/>
            <a:ext cx="3465989" cy="34843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80" y="1641909"/>
            <a:ext cx="3418840" cy="3418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58951" y="5406390"/>
            <a:ext cx="7642099" cy="949960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have a clear START &amp; FINISH </a:t>
            </a:r>
          </a:p>
          <a:p>
            <a:r>
              <a:rPr lang="en-US" dirty="0" smtClean="0"/>
              <a:t>Some seem to go on endlessly</a:t>
            </a:r>
          </a:p>
        </p:txBody>
      </p:sp>
    </p:spTree>
    <p:extLst>
      <p:ext uri="{BB962C8B-B14F-4D97-AF65-F5344CB8AC3E}">
        <p14:creationId xmlns:p14="http://schemas.microsoft.com/office/powerpoint/2010/main" val="1066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Possible Order </a:t>
            </a:r>
            <a:br>
              <a:rPr lang="en-US" dirty="0" smtClean="0"/>
            </a:br>
            <a:r>
              <a:rPr lang="en-US" dirty="0" smtClean="0"/>
              <a:t>(left to right and top to bottom)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608427" y="1839686"/>
            <a:ext cx="1141692" cy="1136595"/>
            <a:chOff x="608427" y="1839686"/>
            <a:chExt cx="1141692" cy="1136595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7" y="1839686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08427" y="1909483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3" action="ppaction://hlinksldjump"/>
                </a:rPr>
                <a:t>Create Protocol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 -1-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7932" y="3299043"/>
            <a:ext cx="1141692" cy="1136595"/>
            <a:chOff x="2289309" y="4896649"/>
            <a:chExt cx="1141692" cy="1136595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309" y="4896649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289309" y="4975412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4" action="ppaction://hlinksldjump"/>
                </a:rPr>
                <a:t>Annotate CRF (CRF </a:t>
              </a:r>
              <a:r>
                <a:rPr lang="en-US" sz="1400" dirty="0" smtClean="0">
                  <a:latin typeface="Comic Sans MS" panose="030F0702030302020204" pitchFamily="66" charset="0"/>
                  <a:sym typeface="Wingdings" panose="05000000000000000000" pitchFamily="2" charset="2"/>
                  <a:hlinkClick r:id="rId4" action="ppaction://hlinksldjump"/>
                </a:rPr>
                <a:t> SDTM)</a:t>
              </a:r>
              <a:endParaRPr lang="en-US" sz="1400" dirty="0" smtClean="0">
                <a:latin typeface="Comic Sans MS" panose="030F0702030302020204" pitchFamily="66" charset="0"/>
                <a:sym typeface="Wingdings" panose="05000000000000000000" pitchFamily="2" charset="2"/>
              </a:endParaRPr>
            </a:p>
            <a:p>
              <a:r>
                <a:rPr lang="en-US" sz="1400" dirty="0">
                  <a:latin typeface="Comic Sans MS" panose="030F0702030302020204" pitchFamily="66" charset="0"/>
                  <a:sym typeface="Wingdings" panose="05000000000000000000" pitchFamily="2" charset="2"/>
                </a:rPr>
                <a:t> </a:t>
              </a:r>
              <a:r>
                <a:rPr lang="en-US" sz="1400" dirty="0" smtClean="0">
                  <a:latin typeface="Comic Sans MS" panose="030F0702030302020204" pitchFamily="66" charset="0"/>
                  <a:sym typeface="Wingdings" panose="05000000000000000000" pitchFamily="2" charset="2"/>
                </a:rPr>
                <a:t>      -6-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689414" y="1837069"/>
            <a:ext cx="1141692" cy="1136595"/>
            <a:chOff x="608427" y="4896649"/>
            <a:chExt cx="1141692" cy="1136595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7" y="4896649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08427" y="4968368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5" action="ppaction://hlinksldjump"/>
                </a:rPr>
                <a:t>4) Choose DEDs/CRF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 -4-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457463" y="1864405"/>
            <a:ext cx="1188202" cy="1136595"/>
            <a:chOff x="7258237" y="3345755"/>
            <a:chExt cx="1188202" cy="113659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237" y="3345755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304747" y="3404546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6" action="ppaction://hlinksldjump"/>
                </a:rPr>
                <a:t>Annotate CRF (CRF </a:t>
              </a:r>
              <a:r>
                <a:rPr lang="en-US" sz="1400" dirty="0" smtClean="0">
                  <a:latin typeface="Comic Sans MS" panose="030F0702030302020204" pitchFamily="66" charset="0"/>
                  <a:sym typeface="Wingdings" panose="05000000000000000000" pitchFamily="2" charset="2"/>
                  <a:hlinkClick r:id="rId6" action="ppaction://hlinksldjump"/>
                </a:rPr>
                <a:t> </a:t>
              </a:r>
              <a:r>
                <a:rPr lang="en-US" sz="1400" dirty="0" smtClean="0">
                  <a:latin typeface="Comic Sans MS" panose="030F0702030302020204" pitchFamily="66" charset="0"/>
                  <a:hlinkClick r:id="rId6" action="ppaction://hlinksldjump"/>
                </a:rPr>
                <a:t>Raw)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-5-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32546" y="4854691"/>
            <a:ext cx="1141692" cy="1136595"/>
            <a:chOff x="5138084" y="3277557"/>
            <a:chExt cx="1141692" cy="113659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5138084" y="3345755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7" action="ppaction://hlinksldjump"/>
                </a:rPr>
                <a:t>TFLs and Delivery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-12-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332546" y="3325021"/>
            <a:ext cx="1228165" cy="1136595"/>
            <a:chOff x="2246073" y="3277556"/>
            <a:chExt cx="1228165" cy="113659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309" y="3277556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246073" y="3322634"/>
              <a:ext cx="12281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8" action="ppaction://hlinksldjump"/>
                </a:rPr>
                <a:t>Data Management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  -7-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69579" y="4801341"/>
            <a:ext cx="1141692" cy="1136595"/>
            <a:chOff x="7186520" y="1839686"/>
            <a:chExt cx="1141692" cy="113659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20" y="1839686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186520" y="1893036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9" action="ppaction://hlinksldjump"/>
                </a:rPr>
                <a:t>Generate Define.xml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-13-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961841" y="1765650"/>
            <a:ext cx="1141692" cy="1136595"/>
            <a:chOff x="3513605" y="1710517"/>
            <a:chExt cx="1141692" cy="1136595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605" y="171051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513605" y="1813326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0" action="ppaction://hlinksldjump"/>
                </a:rPr>
                <a:t>3) Input Study Build Design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>
                  <a:latin typeface="Comic Sans MS" panose="030F0702030302020204" pitchFamily="66" charset="0"/>
                </a:rPr>
                <a:t> </a:t>
              </a:r>
              <a:r>
                <a:rPr lang="en-US" sz="1400" dirty="0" smtClean="0">
                  <a:latin typeface="Comic Sans MS" panose="030F0702030302020204" pitchFamily="66" charset="0"/>
                </a:rPr>
                <a:t>      -3-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60737" y="4896648"/>
            <a:ext cx="1184928" cy="1136595"/>
            <a:chOff x="2246072" y="1864405"/>
            <a:chExt cx="1184928" cy="1136595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072" y="1864405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289308" y="1914923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1" action="ppaction://hlinksldjump"/>
                </a:rPr>
                <a:t>Submit to FDA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-15-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7932" y="4828523"/>
            <a:ext cx="1141692" cy="1136595"/>
            <a:chOff x="7258237" y="4893122"/>
            <a:chExt cx="1141692" cy="113659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237" y="4893122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258237" y="4965456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2" action="ppaction://hlinksldjump"/>
                </a:rPr>
                <a:t>ADaM Program &amp; Validate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>
                  <a:latin typeface="Comic Sans MS" panose="030F0702030302020204" pitchFamily="66" charset="0"/>
                </a:rPr>
                <a:t> </a:t>
              </a:r>
              <a:r>
                <a:rPr lang="en-US" sz="1400" dirty="0" smtClean="0">
                  <a:latin typeface="Comic Sans MS" panose="030F0702030302020204" pitchFamily="66" charset="0"/>
                </a:rPr>
                <a:t>     -11-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89414" y="3365351"/>
            <a:ext cx="1141692" cy="1136595"/>
            <a:chOff x="5138084" y="4893123"/>
            <a:chExt cx="1141692" cy="1136595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4893123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5138084" y="4976284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3" action="ppaction://hlinksldjump"/>
                </a:rPr>
                <a:t>SDTM Program &amp; Validate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>
                  <a:latin typeface="Comic Sans MS" panose="030F0702030302020204" pitchFamily="66" charset="0"/>
                </a:rPr>
                <a:t> </a:t>
              </a:r>
              <a:r>
                <a:rPr lang="en-US" sz="1400" dirty="0" smtClean="0">
                  <a:latin typeface="Comic Sans MS" panose="030F0702030302020204" pitchFamily="66" charset="0"/>
                </a:rPr>
                <a:t>      -9-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301584" y="1837070"/>
            <a:ext cx="1172654" cy="1136595"/>
            <a:chOff x="577465" y="3277558"/>
            <a:chExt cx="1172654" cy="113659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7" y="3277558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77465" y="3363685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0" action="ppaction://hlinksldjump"/>
                </a:rPr>
                <a:t>2) Write SAP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endParaRPr lang="en-US" sz="1400" dirty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 -2-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984253" y="3299041"/>
            <a:ext cx="1141692" cy="1136595"/>
            <a:chOff x="5138084" y="3277557"/>
            <a:chExt cx="1141692" cy="1136595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138084" y="3345755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4" action="ppaction://hlinksldjump"/>
                </a:rPr>
                <a:t>SDTM Study Specs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>
                  <a:latin typeface="Comic Sans MS" panose="030F0702030302020204" pitchFamily="66" charset="0"/>
                </a:rPr>
                <a:t> </a:t>
              </a:r>
              <a:r>
                <a:rPr lang="en-US" sz="1400" dirty="0" smtClean="0">
                  <a:latin typeface="Comic Sans MS" panose="030F0702030302020204" pitchFamily="66" charset="0"/>
                </a:rPr>
                <a:t>      -8-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57463" y="3325021"/>
            <a:ext cx="1141692" cy="1136595"/>
            <a:chOff x="5138084" y="3277557"/>
            <a:chExt cx="1141692" cy="1136595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138084" y="3345755"/>
              <a:ext cx="1141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mic Sans MS" panose="030F0702030302020204" pitchFamily="66" charset="0"/>
                  <a:hlinkClick r:id="rId15" action="ppaction://hlinksldjump"/>
                </a:rPr>
                <a:t>ADaM Study Specs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>
                  <a:latin typeface="Comic Sans MS" panose="030F0702030302020204" pitchFamily="66" charset="0"/>
                </a:rPr>
                <a:t> </a:t>
              </a:r>
              <a:r>
                <a:rPr lang="en-US" sz="1400" dirty="0" smtClean="0">
                  <a:latin typeface="Comic Sans MS" panose="030F0702030302020204" pitchFamily="66" charset="0"/>
                </a:rPr>
                <a:t>     -10-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689414" y="4851570"/>
            <a:ext cx="1141692" cy="1136595"/>
            <a:chOff x="5138084" y="3277557"/>
            <a:chExt cx="1141692" cy="1136595"/>
          </a:xfrm>
        </p:grpSpPr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084" y="3277557"/>
              <a:ext cx="1141692" cy="113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5138084" y="3345755"/>
              <a:ext cx="11416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omic Sans MS" panose="030F0702030302020204" pitchFamily="66" charset="0"/>
                  <a:hlinkClick r:id="rId16" action="ppaction://hlinksldjump"/>
                </a:rPr>
                <a:t>Clinical Study Report (CSR)</a:t>
              </a:r>
              <a:endParaRPr lang="en-US" sz="1400" dirty="0" smtClean="0">
                <a:latin typeface="Comic Sans MS" panose="030F0702030302020204" pitchFamily="66" charset="0"/>
              </a:endParaRPr>
            </a:p>
            <a:p>
              <a:r>
                <a:rPr lang="en-US" sz="1400" dirty="0" smtClean="0">
                  <a:latin typeface="Comic Sans MS" panose="030F0702030302020204" pitchFamily="66" charset="0"/>
                </a:rPr>
                <a:t>      -14-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1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CDISC consists of groups of people working together to create standard requirements</a:t>
            </a:r>
          </a:p>
          <a:p>
            <a:pPr lvl="1"/>
            <a:r>
              <a:rPr lang="en-US" sz="2400" dirty="0" smtClean="0"/>
              <a:t>SDTM and the SDTM IG are Standards about Study </a:t>
            </a:r>
            <a:r>
              <a:rPr lang="en-US" sz="2400" dirty="0"/>
              <a:t>D</a:t>
            </a:r>
            <a:r>
              <a:rPr lang="en-US" sz="2400" dirty="0" smtClean="0"/>
              <a:t>ata</a:t>
            </a:r>
          </a:p>
          <a:p>
            <a:endParaRPr lang="en-US" sz="2800" dirty="0" smtClean="0"/>
          </a:p>
          <a:p>
            <a:r>
              <a:rPr lang="en-US" sz="2800" dirty="0" smtClean="0"/>
              <a:t>Lilly has implemented CDISC SDTM Standards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Ordering of the steps within Lilly’s CDISC </a:t>
            </a:r>
            <a:r>
              <a:rPr lang="en-US" sz="2800" dirty="0" smtClean="0"/>
              <a:t>process, </a:t>
            </a:r>
            <a:r>
              <a:rPr lang="en-US" sz="2800" dirty="0"/>
              <a:t>from protocol to FDA </a:t>
            </a:r>
            <a:r>
              <a:rPr lang="en-US" sz="2800" dirty="0" smtClean="0"/>
              <a:t>submission (end to end), </a:t>
            </a:r>
            <a:r>
              <a:rPr lang="en-US" sz="2800" dirty="0"/>
              <a:t>can </a:t>
            </a:r>
            <a:r>
              <a:rPr lang="en-US" sz="2800" dirty="0" smtClean="0"/>
              <a:t>vary and repeat throughout a study</a:t>
            </a:r>
          </a:p>
          <a:p>
            <a:endParaRPr lang="en-US" sz="2400" dirty="0"/>
          </a:p>
          <a:p>
            <a:r>
              <a:rPr lang="en-US" sz="2800" dirty="0" smtClean="0"/>
              <a:t>All steps, and the work you do, affect the SDTM data sets and visa versa; the SDTM data sets affect all steps, and the work you do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33" y="175122"/>
            <a:ext cx="2967037" cy="10620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99294" y="475129"/>
            <a:ext cx="88750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SDTM</a:t>
            </a:r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7066471" y="546847"/>
            <a:ext cx="732824" cy="20528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Lilly Module 1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Slides  </a:t>
            </a:r>
            <a:br>
              <a:rPr lang="en-US" dirty="0" smtClean="0"/>
            </a:br>
            <a:r>
              <a:rPr lang="en-US" dirty="0" smtClean="0"/>
              <a:t>Lilly HQ Workflow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Lilly “HQ Workflow Model” </a:t>
            </a:r>
            <a:br>
              <a:rPr lang="en-US" dirty="0" smtClean="0"/>
            </a:br>
            <a:r>
              <a:rPr lang="en-US" dirty="0" smtClean="0"/>
              <a:t>IT to CRF Approval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403350"/>
            <a:ext cx="8439150" cy="5454650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4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Lilly “HQ Workflow Model”</a:t>
            </a:r>
            <a:br>
              <a:rPr lang="en-US" dirty="0" smtClean="0"/>
            </a:br>
            <a:r>
              <a:rPr lang="en-US" dirty="0" smtClean="0"/>
              <a:t>CRF Approval to System Go Live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40" y="1718699"/>
            <a:ext cx="9155340" cy="4385743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9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Lilly “HQ Workflow Model” Specifications to Programming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5" y="1497106"/>
            <a:ext cx="9001688" cy="4859244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Lilly “HQ Workflow Model”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FPV to First Data Delivery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4" y="1403458"/>
            <a:ext cx="7808259" cy="4975173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24918" y="6378631"/>
            <a:ext cx="107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http://www.cdisc.org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9" y="1623527"/>
            <a:ext cx="8143741" cy="4520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679510" y="2696545"/>
            <a:ext cx="839755" cy="671805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73" y="5724612"/>
            <a:ext cx="4585666" cy="97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CDISC SDTM Current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4397113"/>
          </a:xfrm>
          <a:ln>
            <a:solidFill>
              <a:srgbClr val="E2231A"/>
            </a:solidFill>
          </a:ln>
        </p:spPr>
        <p:txBody>
          <a:bodyPr>
            <a:normAutofit fontScale="700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100" b="1" dirty="0"/>
              <a:t>CDISC</a:t>
            </a:r>
            <a:r>
              <a:rPr lang="en-US" sz="3100" dirty="0"/>
              <a:t> – Clinical Data Interchange Standards Consortium</a:t>
            </a:r>
          </a:p>
          <a:p>
            <a:pPr marL="342900" lvl="1" indent="-342900">
              <a:buFont typeface="Arial"/>
              <a:buChar char="•"/>
            </a:pPr>
            <a:r>
              <a:rPr lang="en-US" sz="3100" b="1" dirty="0" smtClean="0"/>
              <a:t>SDTM</a:t>
            </a:r>
            <a:r>
              <a:rPr lang="en-US" sz="3100" dirty="0" smtClean="0"/>
              <a:t> – Study </a:t>
            </a:r>
            <a:r>
              <a:rPr lang="en-US" sz="3100" dirty="0"/>
              <a:t>Data Tabulation </a:t>
            </a:r>
            <a:r>
              <a:rPr lang="en-US" sz="3100" dirty="0" smtClean="0"/>
              <a:t>Model</a:t>
            </a:r>
          </a:p>
          <a:p>
            <a:pPr marL="342900" lvl="1" indent="-342900">
              <a:buFont typeface="Arial"/>
              <a:buChar char="•"/>
            </a:pPr>
            <a:endParaRPr lang="en-US" sz="3100" dirty="0" smtClean="0"/>
          </a:p>
          <a:p>
            <a:r>
              <a:rPr lang="en-US" sz="3100" dirty="0"/>
              <a:t>CDISC Web Site </a:t>
            </a:r>
            <a:r>
              <a:rPr lang="en-US" sz="3100" dirty="0" smtClean="0">
                <a:solidFill>
                  <a:srgbClr val="E2231A"/>
                </a:solidFill>
                <a:hlinkClick r:id="rId4"/>
              </a:rPr>
              <a:t>http</a:t>
            </a:r>
            <a:r>
              <a:rPr lang="en-US" sz="3100" dirty="0">
                <a:solidFill>
                  <a:srgbClr val="E2231A"/>
                </a:solidFill>
                <a:hlinkClick r:id="rId4"/>
              </a:rPr>
              <a:t>://www.cdisc.org</a:t>
            </a:r>
            <a:r>
              <a:rPr lang="en-US" sz="3100" dirty="0" smtClean="0">
                <a:solidFill>
                  <a:srgbClr val="E2231A"/>
                </a:solidFill>
                <a:hlinkClick r:id="rId4"/>
              </a:rPr>
              <a:t>/</a:t>
            </a:r>
            <a:endParaRPr lang="en-US" sz="3100" dirty="0" smtClean="0">
              <a:solidFill>
                <a:srgbClr val="E2231A"/>
              </a:solidFill>
            </a:endParaRPr>
          </a:p>
          <a:p>
            <a:endParaRPr lang="en-US" sz="3100" dirty="0"/>
          </a:p>
          <a:p>
            <a:r>
              <a:rPr lang="en-US" sz="3100" dirty="0" smtClean="0"/>
              <a:t>Current Documentation</a:t>
            </a:r>
          </a:p>
          <a:p>
            <a:pPr lvl="1"/>
            <a:r>
              <a:rPr lang="en-US" sz="3100" dirty="0" smtClean="0"/>
              <a:t>SDTM v1.4</a:t>
            </a:r>
          </a:p>
          <a:p>
            <a:pPr lvl="1"/>
            <a:r>
              <a:rPr lang="en-US" sz="3100" dirty="0" smtClean="0"/>
              <a:t>SDTM IG v3.2 (Implementation Guide)</a:t>
            </a:r>
          </a:p>
          <a:p>
            <a:pPr lvl="1"/>
            <a:r>
              <a:rPr lang="en-US" sz="3100" dirty="0" smtClean="0"/>
              <a:t>SDTM IG-AP v1.0 (Associated Persons)</a:t>
            </a:r>
          </a:p>
          <a:p>
            <a:pPr lvl="1"/>
            <a:r>
              <a:rPr lang="en-US" sz="3100" dirty="0" smtClean="0"/>
              <a:t>SDTMIG-MD v.1.0 (Medical Devices)</a:t>
            </a:r>
          </a:p>
          <a:p>
            <a:pPr lvl="1"/>
            <a:endParaRPr lang="en-US" sz="3100" dirty="0" smtClean="0"/>
          </a:p>
          <a:p>
            <a:r>
              <a:rPr lang="en-US" sz="3100" dirty="0" smtClean="0"/>
              <a:t>Therapeutic area domains coming fast and furious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4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Overview of CDISC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8" y="1517288"/>
            <a:ext cx="5261002" cy="4394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124200" y="2223248"/>
            <a:ext cx="1362635" cy="609600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17877" y="4970697"/>
            <a:ext cx="2568923" cy="923330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www.youtube.com/watch?v=gCyVdvgVpY8&amp;feature=youtu.be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2711824" y="5190566"/>
            <a:ext cx="1362635" cy="609600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9" idx="6"/>
          </p:cNvCxnSpPr>
          <p:nvPr/>
        </p:nvCxnSpPr>
        <p:spPr>
          <a:xfrm flipV="1">
            <a:off x="4074459" y="5190566"/>
            <a:ext cx="2043418" cy="304800"/>
          </a:xfrm>
          <a:prstGeom prst="straightConnector1">
            <a:avLst/>
          </a:prstGeom>
          <a:ln>
            <a:solidFill>
              <a:srgbClr val="E2231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63" y="3946863"/>
            <a:ext cx="1047750" cy="581025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</a:t>
            </a:r>
            <a:r>
              <a:rPr lang="en-US" dirty="0" smtClean="0"/>
              <a:t>Acronyms – Talk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CDISC</a:t>
            </a:r>
            <a:r>
              <a:rPr lang="en-US" dirty="0"/>
              <a:t> – Clinical Data Interchange Standards Consortium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Data Collection:</a:t>
            </a:r>
          </a:p>
          <a:p>
            <a:r>
              <a:rPr lang="en-US" b="1" dirty="0"/>
              <a:t>CDASH</a:t>
            </a:r>
            <a:r>
              <a:rPr lang="en-US" dirty="0"/>
              <a:t> – Clinical Data Acquisition Standards Harmonization </a:t>
            </a:r>
          </a:p>
          <a:p>
            <a:r>
              <a:rPr lang="en-US" b="1" dirty="0"/>
              <a:t>LAB </a:t>
            </a:r>
            <a:r>
              <a:rPr lang="en-US" dirty="0"/>
              <a:t>– Laboratory Data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Data Tabulations:</a:t>
            </a:r>
          </a:p>
          <a:p>
            <a:r>
              <a:rPr lang="en-US" b="1" dirty="0">
                <a:solidFill>
                  <a:srgbClr val="FF0000"/>
                </a:solidFill>
              </a:rPr>
              <a:t>SDTM</a:t>
            </a:r>
            <a:r>
              <a:rPr lang="en-US" dirty="0">
                <a:solidFill>
                  <a:srgbClr val="FF0000"/>
                </a:solidFill>
              </a:rPr>
              <a:t> – Study Data Tabulation Model</a:t>
            </a:r>
          </a:p>
          <a:p>
            <a:r>
              <a:rPr lang="en-US" b="1" dirty="0"/>
              <a:t>SEND</a:t>
            </a:r>
            <a:r>
              <a:rPr lang="en-US" dirty="0"/>
              <a:t> – Standard for the Exchange of Nonclinical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Statistical Analysis: </a:t>
            </a:r>
            <a:endParaRPr lang="en-US" dirty="0"/>
          </a:p>
          <a:p>
            <a:r>
              <a:rPr lang="en-US" b="1" dirty="0"/>
              <a:t>ADaM</a:t>
            </a:r>
            <a:r>
              <a:rPr lang="en-US" dirty="0"/>
              <a:t> – Analysis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XML Data Exchange:</a:t>
            </a:r>
          </a:p>
          <a:p>
            <a:r>
              <a:rPr lang="en-US" b="1" dirty="0"/>
              <a:t>SDM-XML</a:t>
            </a:r>
            <a:r>
              <a:rPr lang="en-US" dirty="0"/>
              <a:t> – Study Design Model in XML</a:t>
            </a:r>
            <a:endParaRPr lang="en-US" b="1" dirty="0"/>
          </a:p>
          <a:p>
            <a:r>
              <a:rPr lang="en-US" b="1" dirty="0"/>
              <a:t>ODM</a:t>
            </a:r>
            <a:r>
              <a:rPr lang="en-US" dirty="0"/>
              <a:t> – Operational Data Model</a:t>
            </a:r>
            <a:endParaRPr lang="en-US" b="1" dirty="0"/>
          </a:p>
          <a:p>
            <a:r>
              <a:rPr lang="en-US" b="1" dirty="0"/>
              <a:t>CRT-DDS </a:t>
            </a:r>
            <a:r>
              <a:rPr lang="en-US" dirty="0"/>
              <a:t>– Case Report Tabulation Data Definition Specification (also called </a:t>
            </a:r>
            <a:r>
              <a:rPr lang="en-US" b="1" dirty="0" smtClean="0"/>
              <a:t>Define.xml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Other:</a:t>
            </a:r>
            <a:endParaRPr lang="en-US" dirty="0"/>
          </a:p>
          <a:p>
            <a:r>
              <a:rPr lang="en-US" b="1" dirty="0"/>
              <a:t>BRIDG</a:t>
            </a:r>
            <a:r>
              <a:rPr lang="en-US" dirty="0"/>
              <a:t> - Biomedical Research Integrated Domain Group Model</a:t>
            </a:r>
          </a:p>
          <a:p>
            <a:r>
              <a:rPr lang="en-US" b="1" dirty="0"/>
              <a:t>SHARE</a:t>
            </a:r>
            <a:r>
              <a:rPr lang="en-US" dirty="0"/>
              <a:t> – Shared Health and Clinical Research Electronic Library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3B3F-78FC-2747-B528-78983EAFC25E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  ©2014 Eli Lilly and Company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94" y="5436274"/>
            <a:ext cx="2593911" cy="901906"/>
          </a:xfrm>
          <a:prstGeom prst="rect">
            <a:avLst/>
          </a:prstGeom>
          <a:ln>
            <a:solidFill>
              <a:srgbClr val="86786F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16424" y="6221506"/>
            <a:ext cx="17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in CDISC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Main Purposes of this Workshop:</a:t>
            </a:r>
          </a:p>
          <a:p>
            <a:pPr lvl="1"/>
            <a:r>
              <a:rPr lang="en-US" sz="2600" dirty="0" smtClean="0"/>
              <a:t>Overview of CDISC process</a:t>
            </a:r>
          </a:p>
          <a:p>
            <a:pPr lvl="1"/>
            <a:r>
              <a:rPr lang="en-US" sz="2600" dirty="0" smtClean="0"/>
              <a:t>Understand how </a:t>
            </a:r>
            <a:r>
              <a:rPr lang="en-US" sz="2600" dirty="0"/>
              <a:t>SDTM </a:t>
            </a:r>
            <a:r>
              <a:rPr lang="en-US" sz="2600" dirty="0" smtClean="0"/>
              <a:t>data sets fit </a:t>
            </a:r>
            <a:r>
              <a:rPr lang="en-US" sz="2600" dirty="0"/>
              <a:t>into the </a:t>
            </a:r>
            <a:r>
              <a:rPr lang="en-US" sz="2600" dirty="0" smtClean="0"/>
              <a:t>CDISC process </a:t>
            </a:r>
          </a:p>
          <a:p>
            <a:pPr lvl="1"/>
            <a:r>
              <a:rPr lang="en-US" sz="2600" dirty="0" smtClean="0"/>
              <a:t>Understand </a:t>
            </a:r>
            <a:r>
              <a:rPr lang="en-US" sz="2600" dirty="0"/>
              <a:t>the relationship between each </a:t>
            </a:r>
            <a:r>
              <a:rPr lang="en-US" sz="2600" dirty="0" smtClean="0"/>
              <a:t>CDISC component </a:t>
            </a:r>
            <a:r>
              <a:rPr lang="en-US" sz="2600" dirty="0"/>
              <a:t>and </a:t>
            </a:r>
            <a:r>
              <a:rPr lang="en-US" sz="2600" dirty="0" smtClean="0"/>
              <a:t>SDTM data sets</a:t>
            </a:r>
            <a:endParaRPr lang="en-US" sz="26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Examples:</a:t>
            </a:r>
          </a:p>
          <a:p>
            <a:pPr lvl="1"/>
            <a:r>
              <a:rPr lang="en-US" sz="2400" dirty="0" smtClean="0"/>
              <a:t>How does the “Protocol” relate to “SDTM” data sets?</a:t>
            </a:r>
          </a:p>
          <a:p>
            <a:pPr lvl="1"/>
            <a:r>
              <a:rPr lang="en-US" sz="2400" dirty="0" smtClean="0"/>
              <a:t>How do “SDTM” data sets relate to an “FDA Submission”?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CorporatePresenta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2C653D58248C43B8F117013E72C10E" ma:contentTypeVersion="5" ma:contentTypeDescription="Create a new document." ma:contentTypeScope="" ma:versionID="d328f150be7c7834dfab44d3a9d930ee">
  <xsd:schema xmlns:xsd="http://www.w3.org/2001/XMLSchema" xmlns:xs="http://www.w3.org/2001/XMLSchema" xmlns:p="http://schemas.microsoft.com/office/2006/metadata/properties" xmlns:ns2="33648e8c-5399-4ce0-994e-2f4ddb1c4614" xmlns:ns3="4176cc89-a4ed-4dd3-b4fe-4298d5d82366" targetNamespace="http://schemas.microsoft.com/office/2006/metadata/properties" ma:root="true" ma:fieldsID="6ea70d0414b5a40c5d637f96a41cb06d" ns2:_="" ns3:_="">
    <xsd:import namespace="33648e8c-5399-4ce0-994e-2f4ddb1c4614"/>
    <xsd:import namespace="4176cc89-a4ed-4dd3-b4fe-4298d5d82366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Audience" minOccurs="0"/>
                <xsd:element ref="ns3:Modu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9e2544b8-8d1d-46e8-9928-48fb20a64101}" ma:internalName="TaxCatchAll" ma:showField="CatchAllData" ma:web="98184e42-8508-4a03-b6bc-f984b22282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9e2544b8-8d1d-46e8-9928-48fb20a64101}" ma:internalName="TaxCatchAllLabel" ma:readOnly="true" ma:showField="CatchAllDataLabel" ma:web="98184e42-8508-4a03-b6bc-f984b22282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6cc89-a4ed-4dd3-b4fe-4298d5d82366" elementFormDefault="qualified">
    <xsd:import namespace="http://schemas.microsoft.com/office/2006/documentManagement/types"/>
    <xsd:import namespace="http://schemas.microsoft.com/office/infopath/2007/PartnerControls"/>
    <xsd:element name="Audience" ma:index="14" nillable="true" ma:displayName="Audience" ma:format="Dropdown" ma:internalName="Audience">
      <xsd:simpleType>
        <xsd:restriction base="dms:Choice">
          <xsd:enumeration value="CDA"/>
          <xsd:enumeration value="SA"/>
          <xsd:enumeration value="All"/>
        </xsd:restriction>
      </xsd:simpleType>
    </xsd:element>
    <xsd:element name="Module" ma:index="15" nillable="true" ma:displayName="Module" ma:format="Dropdown" ma:internalName="Module">
      <xsd:simpleType>
        <xsd:restriction base="dms:Choice">
          <xsd:enumeration value="Mod 1"/>
          <xsd:enumeration value="Mod 2"/>
          <xsd:enumeration value="Mod 3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dc7d05db-9a88-43f7-9979-b3027636d983" ContentTypeId="0x0101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4</Value>
      <Value>2</Value>
    </TaxCatchAll>
    <Module xmlns="4176cc89-a4ed-4dd3-b4fe-4298d5d82366">Mod 1</Module>
    <Audience xmlns="4176cc89-a4ed-4dd3-b4fe-4298d5d82366">All</Audienc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58AA4-5E6B-4413-AC61-4B1D13601BBF}"/>
</file>

<file path=customXml/itemProps2.xml><?xml version="1.0" encoding="utf-8"?>
<ds:datastoreItem xmlns:ds="http://schemas.openxmlformats.org/officeDocument/2006/customXml" ds:itemID="{8324C485-403B-41FF-BAF3-B6BC02CC29EF}"/>
</file>

<file path=customXml/itemProps3.xml><?xml version="1.0" encoding="utf-8"?>
<ds:datastoreItem xmlns:ds="http://schemas.openxmlformats.org/officeDocument/2006/customXml" ds:itemID="{94A53384-59FE-46DD-A266-F5738D83A6F5}"/>
</file>

<file path=customXml/itemProps4.xml><?xml version="1.0" encoding="utf-8"?>
<ds:datastoreItem xmlns:ds="http://schemas.openxmlformats.org/officeDocument/2006/customXml" ds:itemID="{7275F84F-35CC-4A75-B838-893AF206A057}"/>
</file>

<file path=docProps/app.xml><?xml version="1.0" encoding="utf-8"?>
<Properties xmlns="http://schemas.openxmlformats.org/officeDocument/2006/extended-properties" xmlns:vt="http://schemas.openxmlformats.org/officeDocument/2006/docPropsVTypes">
  <Template>CorporatePresentation1</Template>
  <TotalTime>2367</TotalTime>
  <Words>2102</Words>
  <Application>Microsoft Office PowerPoint</Application>
  <PresentationFormat>On-screen Show (4:3)</PresentationFormat>
  <Paragraphs>493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CorporatePresentation1</vt:lpstr>
      <vt:lpstr>Notes to Instructor</vt:lpstr>
      <vt:lpstr>Lilly Workshop Module 1 Overview of CDISC Process</vt:lpstr>
      <vt:lpstr>Objectives</vt:lpstr>
      <vt:lpstr>CDISC Overview</vt:lpstr>
      <vt:lpstr>http://www.cdisc.org/</vt:lpstr>
      <vt:lpstr>CDISC SDTM Current State</vt:lpstr>
      <vt:lpstr>Overview of CDISC Process</vt:lpstr>
      <vt:lpstr>CDISC Acronyms – Talk the Talk</vt:lpstr>
      <vt:lpstr>SDTM in CDISC Process</vt:lpstr>
      <vt:lpstr>“Create Protocol” to “Submit to FDA”</vt:lpstr>
      <vt:lpstr>Consider Order of Steps</vt:lpstr>
      <vt:lpstr>Lilly Module 1 Exercise #1 – Create Steps from “Create Protocol” to “Submit to FDA”?</vt:lpstr>
      <vt:lpstr>Brainstorm Steps   “Create Protocol” to “Submit to FDA”</vt:lpstr>
      <vt:lpstr>Note to Instructor </vt:lpstr>
      <vt:lpstr>Assign Each Person to a Step</vt:lpstr>
      <vt:lpstr>Some High Level Lilly Steps to Consider</vt:lpstr>
      <vt:lpstr>Overview of Steps in the CDISC Process from Protocol to Submission</vt:lpstr>
      <vt:lpstr>What Does Each Step Mean?</vt:lpstr>
      <vt:lpstr>Clinical Trial Protocol ICH – E6 Good Clinical Practices</vt:lpstr>
      <vt:lpstr>Write Statistical Analysis Plan (SAP)</vt:lpstr>
      <vt:lpstr>Input into Study Build Design</vt:lpstr>
      <vt:lpstr>Choose DEDs/CRF</vt:lpstr>
      <vt:lpstr>Annotated CRF (CRF  Raw Data)</vt:lpstr>
      <vt:lpstr>CRF Descriptions &amp; Codelists</vt:lpstr>
      <vt:lpstr>Annotate CRF (CRF  SDTM) aCRF.pdf</vt:lpstr>
      <vt:lpstr>Data Management</vt:lpstr>
      <vt:lpstr>SDTM Spec Writing &amp; Review</vt:lpstr>
      <vt:lpstr>SDTM Spec Writing &amp; Review</vt:lpstr>
      <vt:lpstr>SDTM Mapping?</vt:lpstr>
      <vt:lpstr>SDTM Programming &amp; Validation</vt:lpstr>
      <vt:lpstr>ADaM Spec Writing &amp; Review</vt:lpstr>
      <vt:lpstr>ADaM Programming &amp; Validation</vt:lpstr>
      <vt:lpstr>TFLs &amp; Delivery</vt:lpstr>
      <vt:lpstr>Generate Define.xml  (contains aCRF.pdf for SDTM)</vt:lpstr>
      <vt:lpstr>Write Clinical Study Report (CSR)</vt:lpstr>
      <vt:lpstr>Submission to FDA</vt:lpstr>
      <vt:lpstr>Lilly Module 1 Exercise #2 – Order the Steps and Provide Relationship to SDTM</vt:lpstr>
      <vt:lpstr>Exercise #2: Lilly Mod 1</vt:lpstr>
      <vt:lpstr>Are You In The Correct Order?</vt:lpstr>
      <vt:lpstr>Order Analogy – Board Games</vt:lpstr>
      <vt:lpstr>Possible Order  (left to right and top to bottom)</vt:lpstr>
      <vt:lpstr>Summary</vt:lpstr>
      <vt:lpstr>End of Lilly Module 1 </vt:lpstr>
      <vt:lpstr>Additional Slides   Lilly HQ Workflow Model</vt:lpstr>
      <vt:lpstr>Lilly “HQ Workflow Model”  IT to CRF Approval</vt:lpstr>
      <vt:lpstr>Lilly “HQ Workflow Model” CRF Approval to System Go Live</vt:lpstr>
      <vt:lpstr>Lilly “HQ Workflow Model” Specifications to Programming</vt:lpstr>
      <vt:lpstr>Lilly “HQ Workflow Model”  FPV to First Data Delivery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Dunn</dc:creator>
  <cp:lastModifiedBy>Donna Sattler</cp:lastModifiedBy>
  <cp:revision>169</cp:revision>
  <dcterms:created xsi:type="dcterms:W3CDTF">2014-11-24T23:55:10Z</dcterms:created>
  <dcterms:modified xsi:type="dcterms:W3CDTF">2015-04-15T17:41:36Z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600</vt:r8>
  </property>
  <property fmtid="{D5CDD505-2E9C-101B-9397-08002B2CF9AE}" pid="3" name="EnterpriseDocumentLanguage">
    <vt:lpwstr>2;#eng|39540796-0396-4e54-afe9-a602f28bbe8f</vt:lpwstr>
  </property>
  <property fmtid="{D5CDD505-2E9C-101B-9397-08002B2CF9AE}" pid="4" name="EnterpriseRecordSeriesCode">
    <vt:lpwstr>4;#ADM140|fdc85ba1-0671-407c-9ace-d011131f3a70</vt:lpwstr>
  </property>
  <property fmtid="{D5CDD505-2E9C-101B-9397-08002B2CF9AE}" pid="5" name="ContentTypeId">
    <vt:lpwstr>0x010100312C653D58248C43B8F117013E72C10E</vt:lpwstr>
  </property>
  <property fmtid="{D5CDD505-2E9C-101B-9397-08002B2CF9AE}" pid="6" name="EnterpriseSensitivityClassification">
    <vt:lpwstr>3;#GREEN|ec74153f-63be-46a4-ae5f-1b86c809897d</vt:lpwstr>
  </property>
  <property fmtid="{D5CDD505-2E9C-101B-9397-08002B2CF9AE}" pid="7" name="EnterpriseSensitivityClassificationTaxHTField0">
    <vt:lpwstr>GREEN|ec74153f-63be-46a4-ae5f-1b86c809897d</vt:lpwstr>
  </property>
</Properties>
</file>